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35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EF7A-DB2D-4540-81CD-5D2F7ABF2AD1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9CB8A-9D39-4069-94A8-C63A7A16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149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4DD49-43A3-4351-85E0-2DA9A748788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0565" y="714847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8AA75-5DC4-4073-9033-65AC8990F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84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0913" y="714375"/>
            <a:ext cx="4962525" cy="37226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8AA75-5DC4-4073-9033-65AC8990FD4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65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on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7" t="17520" r="16594" b="2516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4371998"/>
            <a:ext cx="8229600" cy="8091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2741427"/>
            <a:ext cx="8229600" cy="1352747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4" name="Image 13" descr="SanteAlsace_LOGO_Blocmarque3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746" y="765651"/>
            <a:ext cx="3404538" cy="6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4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93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934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62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93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763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219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20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622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695341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938958" y="6356352"/>
            <a:ext cx="1280801" cy="365125"/>
          </a:xfrm>
        </p:spPr>
        <p:txBody>
          <a:bodyPr/>
          <a:lstStyle/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64592" y="6356352"/>
            <a:ext cx="4445270" cy="365125"/>
          </a:xfr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 descr="ETP_Alsace_Logo_no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1009"/>
            <a:ext cx="1095304" cy="394238"/>
          </a:xfrm>
          <a:prstGeom prst="rect">
            <a:avLst/>
          </a:prstGeom>
        </p:spPr>
      </p:pic>
      <p:pic>
        <p:nvPicPr>
          <p:cNvPr id="10" name="Image 9" descr="SanteAlsace_LOGO_symbole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7" r="49366"/>
          <a:stretch/>
        </p:blipFill>
        <p:spPr>
          <a:xfrm>
            <a:off x="2" y="11145"/>
            <a:ext cx="179996" cy="1354733"/>
          </a:xfrm>
          <a:prstGeom prst="rect">
            <a:avLst/>
          </a:prstGeom>
        </p:spPr>
      </p:pic>
      <p:pic>
        <p:nvPicPr>
          <p:cNvPr id="11" name="Image 10" descr="SanteAlsace_LOGO_no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93" y="619039"/>
            <a:ext cx="1738020" cy="369166"/>
          </a:xfrm>
          <a:prstGeom prst="rect">
            <a:avLst/>
          </a:prstGeom>
        </p:spPr>
      </p:pic>
      <p:pic>
        <p:nvPicPr>
          <p:cNvPr id="12" name="Image 11" descr="SanteAlsace_LOGO_symbole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9" r="22462"/>
          <a:stretch/>
        </p:blipFill>
        <p:spPr>
          <a:xfrm>
            <a:off x="8964004" y="5504325"/>
            <a:ext cx="179996" cy="135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8957" y="4406902"/>
            <a:ext cx="6290643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8957" y="2906713"/>
            <a:ext cx="629064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6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8" name="Image 7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7" r="49366"/>
          <a:stretch/>
        </p:blipFill>
        <p:spPr>
          <a:xfrm>
            <a:off x="2" y="11145"/>
            <a:ext cx="179996" cy="1354733"/>
          </a:xfrm>
          <a:prstGeom prst="rect">
            <a:avLst/>
          </a:prstGeom>
        </p:spPr>
      </p:pic>
      <p:pic>
        <p:nvPicPr>
          <p:cNvPr id="9" name="Image 8" descr="SanteAlsace_LOGO_no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93" y="619039"/>
            <a:ext cx="1738020" cy="369166"/>
          </a:xfrm>
          <a:prstGeom prst="rect">
            <a:avLst/>
          </a:prstGeom>
        </p:spPr>
      </p:pic>
      <p:pic>
        <p:nvPicPr>
          <p:cNvPr id="10" name="Image 9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9" r="22462"/>
          <a:stretch/>
        </p:blipFill>
        <p:spPr>
          <a:xfrm>
            <a:off x="8964004" y="5504325"/>
            <a:ext cx="179996" cy="1353677"/>
          </a:xfrm>
          <a:prstGeom prst="rect">
            <a:avLst/>
          </a:prstGeom>
        </p:spPr>
      </p:pic>
      <p:pic>
        <p:nvPicPr>
          <p:cNvPr id="14" name="Image 13" descr="ETP_Alsace_Logo_no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1009"/>
            <a:ext cx="1095304" cy="394238"/>
          </a:xfrm>
          <a:prstGeom prst="rect">
            <a:avLst/>
          </a:prstGeom>
        </p:spPr>
      </p:pic>
      <p:sp>
        <p:nvSpPr>
          <p:cNvPr id="1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88118" y="6356352"/>
            <a:ext cx="698682" cy="365125"/>
          </a:xfrm>
        </p:spPr>
        <p:txBody>
          <a:bodyPr/>
          <a:lstStyle/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64592" y="6356352"/>
            <a:ext cx="4445270" cy="365125"/>
          </a:xfr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938958" y="6356352"/>
            <a:ext cx="1280801" cy="365125"/>
          </a:xfrm>
        </p:spPr>
        <p:txBody>
          <a:bodyPr/>
          <a:lstStyle/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2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 5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7" r="49366"/>
          <a:stretch/>
        </p:blipFill>
        <p:spPr>
          <a:xfrm>
            <a:off x="2" y="11145"/>
            <a:ext cx="179996" cy="1354733"/>
          </a:xfrm>
          <a:prstGeom prst="rect">
            <a:avLst/>
          </a:prstGeom>
        </p:spPr>
      </p:pic>
      <p:pic>
        <p:nvPicPr>
          <p:cNvPr id="7" name="Image 6" descr="SanteAlsace_LOGO_no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93" y="619039"/>
            <a:ext cx="1738020" cy="369166"/>
          </a:xfrm>
          <a:prstGeom prst="rect">
            <a:avLst/>
          </a:prstGeom>
        </p:spPr>
      </p:pic>
      <p:pic>
        <p:nvPicPr>
          <p:cNvPr id="8" name="Image 7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9" r="22462"/>
          <a:stretch/>
        </p:blipFill>
        <p:spPr>
          <a:xfrm>
            <a:off x="8964004" y="5504325"/>
            <a:ext cx="179996" cy="1353677"/>
          </a:xfrm>
          <a:prstGeom prst="rect">
            <a:avLst/>
          </a:prstGeom>
        </p:spPr>
      </p:pic>
      <p:pic>
        <p:nvPicPr>
          <p:cNvPr id="9" name="Image 8" descr="ETP_Alsace_Logo_no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1009"/>
            <a:ext cx="1095304" cy="3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7" r="49366"/>
          <a:stretch/>
        </p:blipFill>
        <p:spPr>
          <a:xfrm>
            <a:off x="2" y="11145"/>
            <a:ext cx="179996" cy="1354733"/>
          </a:xfrm>
          <a:prstGeom prst="rect">
            <a:avLst/>
          </a:prstGeom>
        </p:spPr>
      </p:pic>
      <p:pic>
        <p:nvPicPr>
          <p:cNvPr id="6" name="Image 5" descr="SanteAlsace_LOGO_no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93" y="619039"/>
            <a:ext cx="1738020" cy="369166"/>
          </a:xfrm>
          <a:prstGeom prst="rect">
            <a:avLst/>
          </a:prstGeom>
        </p:spPr>
      </p:pic>
      <p:pic>
        <p:nvPicPr>
          <p:cNvPr id="7" name="Image 6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9" r="22462"/>
          <a:stretch/>
        </p:blipFill>
        <p:spPr>
          <a:xfrm>
            <a:off x="8964004" y="5504325"/>
            <a:ext cx="179996" cy="1353677"/>
          </a:xfrm>
          <a:prstGeom prst="rect">
            <a:avLst/>
          </a:prstGeom>
        </p:spPr>
      </p:pic>
      <p:pic>
        <p:nvPicPr>
          <p:cNvPr id="8" name="Image 7" descr="ETP_Alsace_Logo_no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1009"/>
            <a:ext cx="1095304" cy="3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9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 7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7" r="49366"/>
          <a:stretch/>
        </p:blipFill>
        <p:spPr>
          <a:xfrm>
            <a:off x="2" y="11145"/>
            <a:ext cx="179996" cy="1354733"/>
          </a:xfrm>
          <a:prstGeom prst="rect">
            <a:avLst/>
          </a:prstGeom>
        </p:spPr>
      </p:pic>
      <p:pic>
        <p:nvPicPr>
          <p:cNvPr id="9" name="Image 8" descr="SanteAlsace_LOGO_no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93" y="619039"/>
            <a:ext cx="1738020" cy="369166"/>
          </a:xfrm>
          <a:prstGeom prst="rect">
            <a:avLst/>
          </a:prstGeom>
        </p:spPr>
      </p:pic>
      <p:pic>
        <p:nvPicPr>
          <p:cNvPr id="10" name="Image 9" descr="SanteAlsace_LOGO_symbol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9" r="22462"/>
          <a:stretch/>
        </p:blipFill>
        <p:spPr>
          <a:xfrm>
            <a:off x="8964004" y="5504325"/>
            <a:ext cx="179996" cy="1353677"/>
          </a:xfrm>
          <a:prstGeom prst="rect">
            <a:avLst/>
          </a:prstGeom>
        </p:spPr>
      </p:pic>
      <p:pic>
        <p:nvPicPr>
          <p:cNvPr id="11" name="Image 10" descr="ETP_Alsace_Logo_no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1009"/>
            <a:ext cx="1095304" cy="3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8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75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938958" y="6356352"/>
            <a:ext cx="1280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5DCD-A8F6-4592-BA16-8F23637098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64590" y="6356352"/>
            <a:ext cx="4445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88118" y="6356352"/>
            <a:ext cx="6986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0326-D828-4D7B-970A-7CA01D9F21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58585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58585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58585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5858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2617-58BD-4C3D-999F-30710FF6E93D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4AB7-90D7-4150-A3A7-4F3825555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20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etp-grandes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077135" y="-13360"/>
            <a:ext cx="7066865" cy="1570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BULLETIN d'inscription </a:t>
            </a:r>
            <a:r>
              <a:rPr lang="fr-FR" sz="2400" b="0" dirty="0" smtClean="0">
                <a:solidFill>
                  <a:schemeClr val="accent6"/>
                </a:solidFill>
              </a:rPr>
              <a:t/>
            </a:r>
            <a:br>
              <a:rPr lang="fr-FR" sz="2400" b="0" dirty="0" smtClean="0">
                <a:solidFill>
                  <a:schemeClr val="accent6"/>
                </a:solidFill>
              </a:rPr>
            </a:br>
            <a:r>
              <a:rPr lang="fr-FR" sz="2400" b="0" dirty="0" smtClean="0">
                <a:solidFill>
                  <a:schemeClr val="accent6"/>
                </a:solidFill>
              </a:rPr>
              <a:t>        journée régionale </a:t>
            </a:r>
            <a:r>
              <a:rPr lang="fr-FR" sz="2400" b="0" dirty="0" smtClean="0">
                <a:solidFill>
                  <a:schemeClr val="accent6"/>
                </a:solidFill>
              </a:rPr>
              <a:t>MARDI 08 </a:t>
            </a:r>
            <a:r>
              <a:rPr lang="fr-FR" sz="2400" b="0" dirty="0" smtClean="0">
                <a:solidFill>
                  <a:schemeClr val="accent6"/>
                </a:solidFill>
              </a:rPr>
              <a:t>octobre 2019</a:t>
            </a:r>
            <a:br>
              <a:rPr lang="fr-FR" sz="2400" b="0" dirty="0" smtClean="0">
                <a:solidFill>
                  <a:schemeClr val="accent6"/>
                </a:solidFill>
              </a:rPr>
            </a:br>
            <a:r>
              <a:rPr lang="fr-FR" sz="2400" dirty="0" smtClean="0">
                <a:solidFill>
                  <a:srgbClr val="7EC234"/>
                </a:solidFill>
              </a:rPr>
              <a:t>« </a:t>
            </a:r>
            <a:r>
              <a:rPr lang="fr-FR" sz="2400" i="1" dirty="0" smtClean="0">
                <a:solidFill>
                  <a:srgbClr val="7EC234"/>
                </a:solidFill>
              </a:rPr>
              <a:t>l’</a:t>
            </a:r>
            <a:r>
              <a:rPr lang="fr-FR" sz="2400" i="1" dirty="0" err="1" smtClean="0">
                <a:solidFill>
                  <a:srgbClr val="7EC234"/>
                </a:solidFill>
              </a:rPr>
              <a:t>etp</a:t>
            </a:r>
            <a:r>
              <a:rPr lang="fr-FR" sz="2400" i="1" dirty="0" smtClean="0">
                <a:solidFill>
                  <a:srgbClr val="7EC234"/>
                </a:solidFill>
              </a:rPr>
              <a:t> </a:t>
            </a:r>
            <a:r>
              <a:rPr lang="fr-FR" sz="2400" i="1" dirty="0" smtClean="0">
                <a:solidFill>
                  <a:srgbClr val="7EC234"/>
                </a:solidFill>
              </a:rPr>
              <a:t>à TRAVERS LES </a:t>
            </a:r>
            <a:r>
              <a:rPr lang="fr-FR" sz="2400" i="1" dirty="0" smtClean="0">
                <a:solidFill>
                  <a:srgbClr val="7EC234"/>
                </a:solidFill>
              </a:rPr>
              <a:t>âges </a:t>
            </a:r>
            <a:r>
              <a:rPr lang="fr-FR" sz="2400" i="1" dirty="0" smtClean="0">
                <a:solidFill>
                  <a:srgbClr val="7EC234"/>
                </a:solidFill>
              </a:rPr>
              <a:t>ET LES </a:t>
            </a:r>
            <a:r>
              <a:rPr lang="fr-FR" sz="2400" i="1" dirty="0" smtClean="0">
                <a:solidFill>
                  <a:srgbClr val="7EC234"/>
                </a:solidFill>
              </a:rPr>
              <a:t>TECHNIQUES</a:t>
            </a:r>
            <a:r>
              <a:rPr lang="fr-FR" sz="2400" dirty="0">
                <a:solidFill>
                  <a:srgbClr val="7EC234"/>
                </a:solidFill>
              </a:rPr>
              <a:t> </a:t>
            </a:r>
            <a:r>
              <a:rPr lang="fr-FR" sz="2400" dirty="0" smtClean="0">
                <a:solidFill>
                  <a:srgbClr val="7EC234"/>
                </a:solidFill>
              </a:rPr>
              <a:t>»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Palais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Congrès de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Metz (57)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2822" y="1340768"/>
            <a:ext cx="668166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Prénom/Nom </a:t>
            </a: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: </a:t>
            </a:r>
            <a:r>
              <a:rPr lang="fr-F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................................................................................................................................................</a:t>
            </a:r>
            <a:endParaRPr lang="fr-FR" sz="1200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Fonction :</a:t>
            </a: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.......................................................................................................................................................</a:t>
            </a:r>
            <a:endParaRPr lang="fr-FR" sz="1200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Association/Organisme </a:t>
            </a: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: </a:t>
            </a:r>
            <a:r>
              <a:rPr lang="fr-F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..............................................................................................................................</a:t>
            </a:r>
            <a:endParaRPr lang="fr-FR" sz="1200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Adresse : </a:t>
            </a:r>
            <a:r>
              <a:rPr lang="fr-F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</a:t>
            </a:r>
            <a:endParaRPr lang="fr-FR" sz="1200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Téléphone : </a:t>
            </a:r>
            <a:r>
              <a:rPr lang="fr-F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...........................................................        Fax </a:t>
            </a:r>
            <a:r>
              <a:rPr lang="fr-F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:</a:t>
            </a: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...................................................... </a:t>
            </a:r>
          </a:p>
          <a:p>
            <a:pPr>
              <a:lnSpc>
                <a:spcPct val="150000"/>
              </a:lnSpc>
            </a:pPr>
            <a:r>
              <a:rPr lang="fr-F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Email </a:t>
            </a:r>
            <a:r>
              <a:rPr lang="fr-F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(indispensable) </a:t>
            </a:r>
            <a:r>
              <a:rPr lang="fr-F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: ................................................................................................................................... </a:t>
            </a:r>
            <a:endParaRPr lang="fr-FR" sz="1200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1" y="3372093"/>
            <a:ext cx="6740573" cy="33701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endParaRPr lang="fr-FR" sz="1050" dirty="0">
              <a:solidFill>
                <a:prstClr val="black"/>
              </a:solidFill>
            </a:endParaRPr>
          </a:p>
          <a:p>
            <a:pPr marL="176213" defTabSz="1222375">
              <a:tabLst>
                <a:tab pos="3138488" algn="l"/>
                <a:tab pos="4124325" algn="l"/>
              </a:tabLst>
            </a:pPr>
            <a:r>
              <a:rPr lang="fr-FR" sz="1050" b="1" dirty="0" smtClean="0">
                <a:solidFill>
                  <a:prstClr val="black"/>
                </a:solidFill>
              </a:rPr>
              <a:t>J’assisterai </a:t>
            </a:r>
            <a:r>
              <a:rPr lang="fr-FR" sz="1050" b="1" dirty="0" smtClean="0">
                <a:solidFill>
                  <a:prstClr val="black"/>
                </a:solidFill>
              </a:rPr>
              <a:t>à la plénière de la </a:t>
            </a:r>
            <a:r>
              <a:rPr lang="fr-FR" sz="1050" b="1" dirty="0" smtClean="0">
                <a:solidFill>
                  <a:prstClr val="black"/>
                </a:solidFill>
              </a:rPr>
              <a:t>matinée	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 </a:t>
            </a:r>
            <a:r>
              <a:rPr lang="fr-FR" sz="1050" dirty="0">
                <a:solidFill>
                  <a:prstClr val="black"/>
                </a:solidFill>
                <a:sym typeface="Wingdings"/>
              </a:rPr>
              <a:t>Oui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   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	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Non  </a:t>
            </a:r>
          </a:p>
          <a:p>
            <a:pPr marL="176213" defTabSz="1222375">
              <a:tabLst>
                <a:tab pos="3138488" algn="l"/>
                <a:tab pos="4124325" algn="l"/>
              </a:tabLst>
            </a:pP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 </a:t>
            </a:r>
            <a:endParaRPr lang="fr-FR" sz="1050" dirty="0">
              <a:solidFill>
                <a:prstClr val="black"/>
              </a:solidFill>
            </a:endParaRPr>
          </a:p>
          <a:p>
            <a:pPr marL="176213" defTabSz="1222375">
              <a:tabLst>
                <a:tab pos="3138488" algn="l"/>
                <a:tab pos="4124325" algn="l"/>
              </a:tabLst>
            </a:pPr>
            <a:r>
              <a:rPr lang="fr-FR" sz="1050" b="1" dirty="0">
                <a:solidFill>
                  <a:prstClr val="black"/>
                </a:solidFill>
              </a:rPr>
              <a:t>Je participerai au déjeuner – buffet </a:t>
            </a:r>
            <a:r>
              <a:rPr lang="fr-FR" sz="1050" b="1" dirty="0" smtClean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 </a:t>
            </a:r>
            <a:r>
              <a:rPr lang="fr-FR" sz="1050" dirty="0">
                <a:solidFill>
                  <a:prstClr val="black"/>
                </a:solidFill>
                <a:sym typeface="Wingdings"/>
              </a:rPr>
              <a:t>Oui 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	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Non</a:t>
            </a:r>
          </a:p>
          <a:p>
            <a:pPr marL="176213" defTabSz="1222375">
              <a:tabLst>
                <a:tab pos="3138488" algn="l"/>
                <a:tab pos="4124325" algn="l"/>
              </a:tabLst>
            </a:pPr>
            <a:endParaRPr lang="fr-FR" sz="1050" dirty="0" smtClean="0">
              <a:solidFill>
                <a:prstClr val="black"/>
              </a:solidFill>
              <a:sym typeface="Wingdings"/>
            </a:endParaRPr>
          </a:p>
          <a:p>
            <a:pPr marL="176213" defTabSz="1222375">
              <a:tabLst>
                <a:tab pos="3138488" algn="l"/>
                <a:tab pos="4124325" algn="l"/>
              </a:tabLst>
            </a:pPr>
            <a:r>
              <a:rPr lang="fr-FR" sz="1050" b="1" dirty="0" smtClean="0">
                <a:solidFill>
                  <a:prstClr val="black"/>
                </a:solidFill>
                <a:sym typeface="Wingdings"/>
              </a:rPr>
              <a:t>Je participerai à un atelier de </a:t>
            </a:r>
            <a:r>
              <a:rPr lang="fr-FR" sz="1050" b="1" dirty="0" smtClean="0">
                <a:solidFill>
                  <a:prstClr val="black"/>
                </a:solidFill>
                <a:sym typeface="Wingdings"/>
              </a:rPr>
              <a:t>l’après-midi	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 </a:t>
            </a:r>
            <a:r>
              <a:rPr lang="fr-FR" sz="1050" dirty="0">
                <a:solidFill>
                  <a:prstClr val="black"/>
                </a:solidFill>
                <a:sym typeface="Wingdings"/>
              </a:rPr>
              <a:t>Oui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   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	 </a:t>
            </a:r>
            <a:r>
              <a:rPr lang="fr-FR" sz="1050" dirty="0" smtClean="0">
                <a:solidFill>
                  <a:prstClr val="black"/>
                </a:solidFill>
                <a:sym typeface="Wingdings"/>
              </a:rPr>
              <a:t>Non</a:t>
            </a:r>
          </a:p>
          <a:p>
            <a:pPr marL="176213"/>
            <a:endParaRPr lang="fr-FR" sz="1400" dirty="0">
              <a:solidFill>
                <a:prstClr val="black"/>
              </a:solidFill>
            </a:endParaRPr>
          </a:p>
          <a:p>
            <a:pPr marL="176213"/>
            <a:r>
              <a:rPr lang="fr-FR" sz="1400" i="1" dirty="0" smtClean="0">
                <a:solidFill>
                  <a:prstClr val="black"/>
                </a:solidFill>
              </a:rPr>
              <a:t>(</a:t>
            </a:r>
            <a:r>
              <a:rPr lang="fr-FR" sz="1400" i="1" dirty="0">
                <a:solidFill>
                  <a:prstClr val="black"/>
                </a:solidFill>
              </a:rPr>
              <a:t>Merci de  prioriser de 1 à 4 </a:t>
            </a:r>
            <a:r>
              <a:rPr lang="fr-FR" sz="1400" i="1" dirty="0" smtClean="0">
                <a:solidFill>
                  <a:prstClr val="black"/>
                </a:solidFill>
              </a:rPr>
              <a:t>l’ atelier auquel vous </a:t>
            </a:r>
            <a:r>
              <a:rPr lang="fr-FR" sz="1400" i="1" dirty="0">
                <a:solidFill>
                  <a:prstClr val="black"/>
                </a:solidFill>
              </a:rPr>
              <a:t>souhaitez participer. </a:t>
            </a:r>
            <a:r>
              <a:rPr lang="fr-FR" sz="1400" i="1" dirty="0" smtClean="0">
                <a:solidFill>
                  <a:prstClr val="black"/>
                </a:solidFill>
              </a:rPr>
              <a:t/>
            </a:r>
            <a:br>
              <a:rPr lang="fr-FR" sz="1400" i="1" dirty="0" smtClean="0">
                <a:solidFill>
                  <a:prstClr val="black"/>
                </a:solidFill>
              </a:rPr>
            </a:br>
            <a:r>
              <a:rPr lang="fr-FR" sz="1400" i="1" dirty="0" smtClean="0">
                <a:solidFill>
                  <a:prstClr val="black"/>
                </a:solidFill>
              </a:rPr>
              <a:t>Le </a:t>
            </a:r>
            <a:r>
              <a:rPr lang="fr-FR" sz="1400" i="1" dirty="0">
                <a:solidFill>
                  <a:prstClr val="black"/>
                </a:solidFill>
              </a:rPr>
              <a:t>choix sera respecté dans </a:t>
            </a:r>
            <a:r>
              <a:rPr lang="fr-FR" sz="1400" i="1" dirty="0" smtClean="0">
                <a:solidFill>
                  <a:prstClr val="black"/>
                </a:solidFill>
              </a:rPr>
              <a:t>la </a:t>
            </a:r>
            <a:r>
              <a:rPr lang="fr-FR" sz="1400" i="1" dirty="0">
                <a:solidFill>
                  <a:prstClr val="black"/>
                </a:solidFill>
              </a:rPr>
              <a:t>limite des places disponibles) </a:t>
            </a:r>
          </a:p>
          <a:p>
            <a:pPr marL="176213"/>
            <a:endParaRPr lang="fr-FR" sz="1050" b="1" dirty="0">
              <a:solidFill>
                <a:srgbClr val="A84191"/>
              </a:solidFill>
            </a:endParaRPr>
          </a:p>
          <a:p>
            <a:pPr marL="347663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A84191"/>
                </a:solidFill>
              </a:rPr>
              <a:t>Atelier 1: Place des techniques complémentaires </a:t>
            </a:r>
            <a:r>
              <a:rPr lang="fr-FR" sz="1050" b="1" dirty="0" smtClean="0">
                <a:solidFill>
                  <a:srgbClr val="A84191"/>
                </a:solidFill>
              </a:rPr>
              <a:t>en </a:t>
            </a:r>
            <a:r>
              <a:rPr lang="fr-FR" sz="1050" b="1" dirty="0">
                <a:solidFill>
                  <a:srgbClr val="A84191"/>
                </a:solidFill>
              </a:rPr>
              <a:t>ETP	</a:t>
            </a:r>
          </a:p>
          <a:p>
            <a:pPr marL="347663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EC672A"/>
                </a:solidFill>
              </a:rPr>
              <a:t>Atelier 2: Pratique de </a:t>
            </a:r>
            <a:r>
              <a:rPr lang="fr-FR" sz="1050" b="1" dirty="0" smtClean="0">
                <a:solidFill>
                  <a:srgbClr val="EC672A"/>
                </a:solidFill>
              </a:rPr>
              <a:t>l’Entretien Motivationnel </a:t>
            </a:r>
            <a:r>
              <a:rPr lang="fr-FR" sz="1050" b="1" dirty="0">
                <a:solidFill>
                  <a:srgbClr val="EC672A"/>
                </a:solidFill>
              </a:rPr>
              <a:t>dans l’ETP</a:t>
            </a:r>
          </a:p>
          <a:p>
            <a:pPr marL="347663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245A28"/>
                </a:solidFill>
              </a:rPr>
              <a:t>Atelier 3: Comment construire un outil et présentation d’outils éducatifs</a:t>
            </a:r>
            <a:endParaRPr lang="fr-FR" sz="1050" b="1" dirty="0">
              <a:solidFill>
                <a:srgbClr val="EC672A"/>
              </a:solidFill>
            </a:endParaRPr>
          </a:p>
          <a:p>
            <a:pPr marL="347663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chemeClr val="tx2"/>
                </a:solidFill>
                <a:ea typeface="Calibri"/>
                <a:cs typeface="Bariol-Bold"/>
              </a:rPr>
              <a:t>Atelier 4: Présentation des référentiels: cancérologie, addictologie, obésité pédiatrique</a:t>
            </a:r>
          </a:p>
          <a:p>
            <a:pPr marL="176213"/>
            <a:endParaRPr lang="fr-FR" sz="1050" b="1" dirty="0">
              <a:solidFill>
                <a:schemeClr val="tx2"/>
              </a:solidFill>
              <a:ea typeface="Calibri"/>
              <a:cs typeface="Bariol-Bold"/>
            </a:endParaRPr>
          </a:p>
          <a:p>
            <a:pPr marL="176213"/>
            <a:r>
              <a:rPr lang="fr-FR" sz="1100" b="1" dirty="0">
                <a:solidFill>
                  <a:srgbClr val="BE2F18"/>
                </a:solidFill>
                <a:latin typeface="Bariol-Bold"/>
                <a:ea typeface="Calibri"/>
                <a:cs typeface="Bariol-Bold"/>
              </a:rPr>
              <a:t>			</a:t>
            </a:r>
            <a:endParaRPr lang="fr-FR" sz="1050" b="1" dirty="0">
              <a:solidFill>
                <a:prstClr val="black"/>
              </a:solidFill>
            </a:endParaRPr>
          </a:p>
          <a:p>
            <a:pPr marL="176213"/>
            <a:r>
              <a:rPr lang="fr-FR" sz="1200" dirty="0">
                <a:solidFill>
                  <a:prstClr val="black"/>
                </a:solidFill>
              </a:rPr>
              <a:t>Choix n°1 : ............ Choix n°2 : .............. Choix n°3 : .............. Choix n°4 : .............. </a:t>
            </a:r>
            <a:endParaRPr lang="fr-FR" sz="1000" i="1" dirty="0">
              <a:solidFill>
                <a:prstClr val="black"/>
              </a:solidFill>
              <a:sym typeface="Wingdings"/>
            </a:endParaRPr>
          </a:p>
          <a:p>
            <a:endParaRPr lang="fr-FR" sz="700" b="1" dirty="0" smtClean="0">
              <a:solidFill>
                <a:prstClr val="black"/>
              </a:solidFill>
              <a:latin typeface="Bariol Regular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00294" y="1340768"/>
            <a:ext cx="18768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195E76"/>
                </a:solidFill>
              </a:rPr>
              <a:t>Merci de renvoyer le bulletin </a:t>
            </a:r>
            <a:r>
              <a:rPr lang="fr-FR" sz="1200" dirty="0" smtClean="0">
                <a:solidFill>
                  <a:srgbClr val="195E76"/>
                </a:solidFill>
              </a:rPr>
              <a:t>d’inscription</a:t>
            </a:r>
          </a:p>
          <a:p>
            <a:pPr algn="ctr"/>
            <a:r>
              <a:rPr lang="fr-FR" sz="1200" dirty="0" smtClean="0">
                <a:solidFill>
                  <a:srgbClr val="195E76"/>
                </a:solidFill>
              </a:rPr>
              <a:t> </a:t>
            </a:r>
            <a:endParaRPr lang="fr-FR" sz="1200" dirty="0">
              <a:solidFill>
                <a:srgbClr val="195E76"/>
              </a:solidFill>
            </a:endParaRPr>
          </a:p>
          <a:p>
            <a:endParaRPr lang="fr-FR" sz="1200" dirty="0">
              <a:solidFill>
                <a:srgbClr val="195E76"/>
              </a:solidFill>
            </a:endParaRPr>
          </a:p>
          <a:p>
            <a:endParaRPr lang="fr-FR" sz="1200" dirty="0" smtClean="0">
              <a:solidFill>
                <a:srgbClr val="195E76"/>
              </a:solidFill>
            </a:endParaRPr>
          </a:p>
          <a:p>
            <a:endParaRPr lang="fr-FR" sz="1200" dirty="0">
              <a:solidFill>
                <a:srgbClr val="195E76"/>
              </a:solidFill>
            </a:endParaRPr>
          </a:p>
          <a:p>
            <a:endParaRPr lang="fr-FR" sz="1200" dirty="0" smtClean="0">
              <a:solidFill>
                <a:srgbClr val="195E76"/>
              </a:solidFill>
            </a:endParaRPr>
          </a:p>
          <a:p>
            <a:endParaRPr lang="fr-FR" sz="1200" dirty="0">
              <a:solidFill>
                <a:srgbClr val="195E76"/>
              </a:solidFill>
            </a:endParaRPr>
          </a:p>
          <a:p>
            <a:endParaRPr lang="fr-FR" sz="1200" dirty="0">
              <a:solidFill>
                <a:srgbClr val="195E76"/>
              </a:solidFill>
            </a:endParaRPr>
          </a:p>
          <a:p>
            <a:pPr algn="ctr"/>
            <a:r>
              <a:rPr lang="fr-FR" sz="1100" dirty="0">
                <a:solidFill>
                  <a:srgbClr val="009BC2">
                    <a:lumMod val="50000"/>
                  </a:srgbClr>
                </a:solidFill>
              </a:rPr>
              <a:t>Boulevard René Leriche</a:t>
            </a:r>
          </a:p>
          <a:p>
            <a:pPr algn="ctr"/>
            <a:r>
              <a:rPr lang="fr-FR" sz="1100" dirty="0">
                <a:solidFill>
                  <a:srgbClr val="009BC2">
                    <a:lumMod val="50000"/>
                  </a:srgbClr>
                </a:solidFill>
              </a:rPr>
              <a:t>67200 </a:t>
            </a:r>
            <a:r>
              <a:rPr lang="fr-FR" sz="1100" dirty="0" smtClean="0">
                <a:solidFill>
                  <a:srgbClr val="009BC2">
                    <a:lumMod val="50000"/>
                  </a:srgbClr>
                </a:solidFill>
              </a:rPr>
              <a:t>STRASBOURG</a:t>
            </a:r>
            <a:endParaRPr lang="fr-FR" sz="1100" dirty="0">
              <a:solidFill>
                <a:srgbClr val="009BC2">
                  <a:lumMod val="50000"/>
                </a:srgbClr>
              </a:solidFill>
            </a:endParaRPr>
          </a:p>
          <a:p>
            <a:pPr algn="ctr"/>
            <a:r>
              <a:rPr lang="fr-FR" sz="1100" dirty="0">
                <a:solidFill>
                  <a:srgbClr val="009BC2">
                    <a:lumMod val="50000"/>
                  </a:srgbClr>
                </a:solidFill>
              </a:rPr>
              <a:t>Tel : </a:t>
            </a:r>
            <a:r>
              <a:rPr lang="fr-FR" sz="1100" dirty="0" smtClean="0">
                <a:solidFill>
                  <a:srgbClr val="009BC2">
                    <a:lumMod val="50000"/>
                  </a:srgbClr>
                </a:solidFill>
              </a:rPr>
              <a:t>03.90.20.10.30</a:t>
            </a:r>
          </a:p>
          <a:p>
            <a:pPr algn="ctr"/>
            <a:r>
              <a:rPr lang="fr-FR" sz="1100" b="1" dirty="0" smtClean="0">
                <a:solidFill>
                  <a:srgbClr val="009BC2">
                    <a:lumMod val="50000"/>
                  </a:srgbClr>
                </a:solidFill>
                <a:hlinkClick r:id="rId3"/>
              </a:rPr>
              <a:t>contact@etp-grandest.org</a:t>
            </a:r>
            <a:r>
              <a:rPr lang="fr-FR" sz="1100" b="1" dirty="0" smtClean="0">
                <a:solidFill>
                  <a:srgbClr val="009BC2">
                    <a:lumMod val="50000"/>
                  </a:srgbClr>
                </a:solidFill>
              </a:rPr>
              <a:t> </a:t>
            </a:r>
            <a:endParaRPr lang="fr-FR" sz="1100" b="1" dirty="0">
              <a:solidFill>
                <a:srgbClr val="009BC2">
                  <a:lumMod val="50000"/>
                </a:srgbClr>
              </a:solidFill>
            </a:endParaRPr>
          </a:p>
          <a:p>
            <a:endParaRPr lang="fr-FR" sz="1200" dirty="0">
              <a:solidFill>
                <a:srgbClr val="195E76"/>
              </a:solidFill>
            </a:endParaRPr>
          </a:p>
          <a:p>
            <a:endParaRPr lang="fr-FR" sz="1200" dirty="0">
              <a:solidFill>
                <a:srgbClr val="195E76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0444" y="5229200"/>
            <a:ext cx="1966691" cy="817245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/>
                </a:solidFill>
              </a:rPr>
              <a:t>Date limite d’inscription : </a:t>
            </a:r>
          </a:p>
          <a:p>
            <a:pPr algn="ctr"/>
            <a:r>
              <a:rPr lang="fr-FR" sz="1400" dirty="0" smtClean="0">
                <a:solidFill>
                  <a:schemeClr val="accent5"/>
                </a:solidFill>
              </a:rPr>
              <a:t>20 Septembre 2019</a:t>
            </a:r>
            <a:endParaRPr lang="fr-FR" sz="1400" dirty="0">
              <a:solidFill>
                <a:schemeClr val="accent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4" y="1929343"/>
            <a:ext cx="1760164" cy="80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9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Personnalisée 2">
      <a:dk1>
        <a:sysClr val="windowText" lastClr="000000"/>
      </a:dk1>
      <a:lt1>
        <a:sysClr val="window" lastClr="FFFFFF"/>
      </a:lt1>
      <a:dk2>
        <a:srgbClr val="009BC2"/>
      </a:dk2>
      <a:lt2>
        <a:srgbClr val="D0E2AC"/>
      </a:lt2>
      <a:accent1>
        <a:srgbClr val="7EA74A"/>
      </a:accent1>
      <a:accent2>
        <a:srgbClr val="585857"/>
      </a:accent2>
      <a:accent3>
        <a:srgbClr val="195E76"/>
      </a:accent3>
      <a:accent4>
        <a:srgbClr val="A59F2E"/>
      </a:accent4>
      <a:accent5>
        <a:srgbClr val="A84191"/>
      </a:accent5>
      <a:accent6>
        <a:srgbClr val="EC672A"/>
      </a:accent6>
      <a:hlink>
        <a:srgbClr val="A4331F"/>
      </a:hlink>
      <a:folHlink>
        <a:srgbClr val="272E4F"/>
      </a:folHlink>
    </a:clrScheme>
    <a:fontScheme name="Sillage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57</Words>
  <Application>Microsoft Office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Thème1</vt:lpstr>
      <vt:lpstr>Conception personnalisée</vt:lpstr>
      <vt:lpstr>BULLETIN d'inscription          journée régionale MARDI 08 octobre 2019 « l’etp à TRAVERS LES âges ET LES TECHNIQUES » Palais des Congrès de Metz (57)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BULLETIN d’inscription – Jeudi 17 Mars 2016</dc:title>
  <dc:creator>Johanna CONTE</dc:creator>
  <cp:lastModifiedBy>*</cp:lastModifiedBy>
  <cp:revision>41</cp:revision>
  <cp:lastPrinted>2016-01-12T08:19:42Z</cp:lastPrinted>
  <dcterms:created xsi:type="dcterms:W3CDTF">2015-10-14T09:47:50Z</dcterms:created>
  <dcterms:modified xsi:type="dcterms:W3CDTF">2019-09-10T09:31:33Z</dcterms:modified>
</cp:coreProperties>
</file>