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01" r:id="rId4"/>
    <p:sldId id="305" r:id="rId5"/>
    <p:sldId id="302" r:id="rId6"/>
    <p:sldId id="303" r:id="rId7"/>
    <p:sldId id="308" r:id="rId8"/>
    <p:sldId id="309" r:id="rId9"/>
    <p:sldId id="310" r:id="rId10"/>
    <p:sldId id="306" r:id="rId11"/>
    <p:sldId id="307" r:id="rId12"/>
    <p:sldId id="312" r:id="rId13"/>
    <p:sldId id="297" r:id="rId14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76" d="100"/>
          <a:sy n="76" d="100"/>
        </p:scale>
        <p:origin x="-255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2" y="5523692"/>
            <a:ext cx="1876353" cy="1072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2675467"/>
            <a:ext cx="8496944" cy="345069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5" y="6165304"/>
            <a:ext cx="938176" cy="536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pic>
        <p:nvPicPr>
          <p:cNvPr id="8" name="Picture 2" descr="X:\Logos - Photos - Images\Logo clinique Pasteu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65304"/>
            <a:ext cx="1142291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2" descr="X:\Logos - Photos - Images\Logo clinique Pasteu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72816"/>
            <a:ext cx="1368151" cy="6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2" descr="X:\Logos - Photos - Images\Logo clinique Pasteu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72816"/>
            <a:ext cx="1368151" cy="6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Picture 2" descr="X:\Logos - Photos - Images\Logo clinique Pasteu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69" y="785351"/>
            <a:ext cx="1368151" cy="6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16" name="Picture 2" descr="X:\Logos - Photos - Images\Logo clinique Pasteu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2" y="859414"/>
            <a:ext cx="1368151" cy="6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118417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94113" y="932674"/>
            <a:ext cx="8723376" cy="64042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163DFA-1357-49A8-A7ED-C262D003D479}" type="datetimeFigureOut">
              <a:rPr lang="fr-FR" smtClean="0"/>
              <a:t>05/10/2016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A6E675-8CEF-4DCC-9614-1121DAE95A9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304256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Arial Narrow" panose="020B0606020202030204" pitchFamily="34" charset="0"/>
              </a:rPr>
              <a:t>Certification V2014</a:t>
            </a:r>
            <a:br>
              <a:rPr lang="fr-FR" sz="5400" dirty="0" smtClean="0">
                <a:latin typeface="Arial Narrow" panose="020B0606020202030204" pitchFamily="34" charset="0"/>
              </a:rPr>
            </a:br>
            <a:r>
              <a:rPr lang="fr-FR" sz="5400" dirty="0" smtClean="0">
                <a:latin typeface="Arial Narrow" panose="020B0606020202030204" pitchFamily="34" charset="0"/>
              </a:rPr>
              <a:t>Retour d’expérience</a:t>
            </a:r>
            <a:endParaRPr lang="fr-FR" sz="2200" dirty="0">
              <a:latin typeface="Arial Narrow" panose="020B06060202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8064896" cy="1152128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Journée </a:t>
            </a:r>
            <a:r>
              <a:rPr lang="fr-FR" b="1" dirty="0" smtClean="0">
                <a:latin typeface="Arial Narrow" panose="020B0606020202030204" pitchFamily="34" charset="0"/>
              </a:rPr>
              <a:t>régionale Qualité / sécurité </a:t>
            </a:r>
            <a:r>
              <a:rPr lang="fr-FR" b="1" dirty="0">
                <a:latin typeface="Arial Narrow" panose="020B0606020202030204" pitchFamily="34" charset="0"/>
              </a:rPr>
              <a:t>des </a:t>
            </a:r>
            <a:r>
              <a:rPr lang="fr-FR" b="1" dirty="0" smtClean="0">
                <a:latin typeface="Arial Narrow" panose="020B0606020202030204" pitchFamily="34" charset="0"/>
              </a:rPr>
              <a:t>soins</a:t>
            </a:r>
          </a:p>
          <a:p>
            <a:r>
              <a:rPr lang="fr-FR" b="1" dirty="0" smtClean="0">
                <a:latin typeface="Arial Narrow" panose="020B0606020202030204" pitchFamily="34" charset="0"/>
              </a:rPr>
              <a:t> </a:t>
            </a:r>
            <a:r>
              <a:rPr lang="fr-FR" dirty="0">
                <a:latin typeface="Arial Narrow" panose="020B0606020202030204" pitchFamily="34" charset="0"/>
              </a:rPr>
              <a:t>du</a:t>
            </a:r>
            <a:r>
              <a:rPr lang="fr-FR" b="1" dirty="0" smtClean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14/10/2016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points positifs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3200" dirty="0" smtClean="0"/>
              <a:t>Audits </a:t>
            </a:r>
            <a:r>
              <a:rPr lang="fr-FR" sz="3200" dirty="0"/>
              <a:t>de processus et patients traceurs permettant d’impliquer les </a:t>
            </a:r>
            <a:r>
              <a:rPr lang="fr-FR" sz="3200" dirty="0" smtClean="0"/>
              <a:t>équipes</a:t>
            </a:r>
          </a:p>
          <a:p>
            <a:endParaRPr lang="fr-FR" sz="3200" dirty="0" smtClean="0"/>
          </a:p>
          <a:p>
            <a:pPr marL="274320" lvl="2" indent="-274320"/>
            <a:r>
              <a:rPr lang="fr-FR" sz="3200" dirty="0" smtClean="0"/>
              <a:t>Echanges pédagogiques avec EV ++</a:t>
            </a:r>
          </a:p>
          <a:p>
            <a:pPr marL="274320" lvl="2" indent="-274320"/>
            <a:endParaRPr lang="fr-FR" sz="3200" dirty="0"/>
          </a:p>
          <a:p>
            <a:pPr marL="274320" lvl="2" indent="-274320"/>
            <a:r>
              <a:rPr lang="fr-FR" sz="3200" dirty="0" smtClean="0"/>
              <a:t>Certification recentrée sur les pratiques ++</a:t>
            </a:r>
            <a:endParaRPr lang="fr-FR" sz="3200" dirty="0"/>
          </a:p>
          <a:p>
            <a:pPr marL="627063" lvl="2" indent="0">
              <a:buNone/>
            </a:pPr>
            <a:endParaRPr lang="fr-FR" sz="2400" dirty="0"/>
          </a:p>
          <a:p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None/>
            </a:pPr>
            <a:endParaRPr lang="fr-FR" sz="1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difficultés rencontrées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fr-FR" sz="2800" dirty="0" smtClean="0"/>
              <a:t>Pour 1 établissement : </a:t>
            </a:r>
            <a:r>
              <a:rPr lang="fr-FR" sz="2800" dirty="0" smtClean="0"/>
              <a:t>i</a:t>
            </a:r>
            <a:r>
              <a:rPr lang="fr-FR" sz="2800" dirty="0" smtClean="0"/>
              <a:t>mpressions </a:t>
            </a:r>
            <a:r>
              <a:rPr lang="fr-FR" sz="2800" dirty="0"/>
              <a:t>de dernière </a:t>
            </a:r>
            <a:r>
              <a:rPr lang="fr-FR" sz="2800" dirty="0" smtClean="0"/>
              <a:t>minute </a:t>
            </a:r>
            <a:endParaRPr lang="fr-FR" sz="2800" dirty="0"/>
          </a:p>
          <a:p>
            <a:pPr algn="just">
              <a:spcBef>
                <a:spcPts val="1800"/>
              </a:spcBef>
            </a:pPr>
            <a:r>
              <a:rPr lang="fr-FR" sz="2800" dirty="0" smtClean="0"/>
              <a:t>Période </a:t>
            </a:r>
            <a:r>
              <a:rPr lang="fr-FR" sz="2800" dirty="0"/>
              <a:t>de « bug » de SARA </a:t>
            </a:r>
            <a:r>
              <a:rPr lang="fr-FR" sz="2800" dirty="0" smtClean="0"/>
              <a:t>++ </a:t>
            </a:r>
          </a:p>
          <a:p>
            <a:pPr marL="274320" lvl="2" indent="-274320" algn="just">
              <a:spcBef>
                <a:spcPts val="1800"/>
              </a:spcBef>
            </a:pPr>
            <a:r>
              <a:rPr lang="fr-FR" sz="2800" dirty="0" smtClean="0"/>
              <a:t>Cartographie des risques : nombre de </a:t>
            </a:r>
            <a:r>
              <a:rPr lang="fr-FR" sz="2800" dirty="0"/>
              <a:t>risques </a:t>
            </a:r>
            <a:r>
              <a:rPr lang="fr-FR" sz="2800" dirty="0" smtClean="0"/>
              <a:t>identifiés</a:t>
            </a:r>
          </a:p>
          <a:p>
            <a:pPr algn="just">
              <a:spcBef>
                <a:spcPts val="1800"/>
              </a:spcBef>
            </a:pPr>
            <a:r>
              <a:rPr lang="fr-FR" sz="2800" dirty="0" smtClean="0"/>
              <a:t>Outils d’aide à la démarche v2014 en cours développement, pas toujours très pratique</a:t>
            </a:r>
            <a:endParaRPr lang="fr-FR" sz="2800" dirty="0"/>
          </a:p>
          <a:p>
            <a:pPr algn="just">
              <a:spcBef>
                <a:spcPts val="1800"/>
              </a:spcBef>
            </a:pPr>
            <a:r>
              <a:rPr lang="fr-FR" sz="2800" dirty="0" smtClean="0"/>
              <a:t>Approches différentes sur le terrain en fonction des EV </a:t>
            </a:r>
          </a:p>
          <a:p>
            <a:pPr marL="274320" lvl="2" indent="-274320" algn="just">
              <a:spcBef>
                <a:spcPts val="1800"/>
              </a:spcBef>
            </a:pPr>
            <a:r>
              <a:rPr lang="fr-FR" sz="2800" dirty="0" smtClean="0"/>
              <a:t>Mêmes </a:t>
            </a:r>
            <a:r>
              <a:rPr lang="fr-FR" sz="2800" dirty="0"/>
              <a:t>outils sur les 2 établissements mais jugements différents en fonction des EV </a:t>
            </a:r>
            <a:endParaRPr lang="fr-FR" sz="2800" dirty="0" smtClean="0"/>
          </a:p>
          <a:p>
            <a:pPr marL="0" lvl="2" indent="0" algn="just">
              <a:spcBef>
                <a:spcPts val="1800"/>
              </a:spcBef>
              <a:buNone/>
            </a:pPr>
            <a:endParaRPr lang="fr-FR" sz="2800" dirty="0"/>
          </a:p>
          <a:p>
            <a:pPr marL="627063" lvl="2" indent="0">
              <a:buNone/>
            </a:pPr>
            <a:endParaRPr lang="fr-FR" sz="2400" dirty="0"/>
          </a:p>
          <a:p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None/>
            </a:pPr>
            <a:endParaRPr lang="fr-FR" sz="1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Nos attentes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08512"/>
          </a:xfrm>
        </p:spPr>
        <p:txBody>
          <a:bodyPr>
            <a:normAutofit/>
          </a:bodyPr>
          <a:lstStyle/>
          <a:p>
            <a:pPr marL="274320" lvl="2" indent="-274320">
              <a:spcBef>
                <a:spcPts val="1800"/>
              </a:spcBef>
              <a:spcAft>
                <a:spcPts val="1800"/>
              </a:spcAft>
            </a:pPr>
            <a:r>
              <a:rPr lang="fr-FR" sz="3200" dirty="0" smtClean="0"/>
              <a:t>Cotation plus lisible </a:t>
            </a:r>
          </a:p>
          <a:p>
            <a:pPr marL="274320" lvl="2" indent="-274320">
              <a:spcBef>
                <a:spcPts val="1800"/>
              </a:spcBef>
              <a:spcAft>
                <a:spcPts val="1800"/>
              </a:spcAft>
            </a:pPr>
            <a:r>
              <a:rPr lang="fr-FR" sz="3200" dirty="0" smtClean="0"/>
              <a:t>Visite non annoncée : + de détail sur la démarche à suivre</a:t>
            </a:r>
          </a:p>
          <a:p>
            <a:pPr marL="274320" lvl="2" indent="-274320">
              <a:spcBef>
                <a:spcPts val="1800"/>
              </a:spcBef>
              <a:spcAft>
                <a:spcPts val="1800"/>
              </a:spcAft>
            </a:pPr>
            <a:r>
              <a:rPr lang="fr-FR" sz="3200" dirty="0" smtClean="0"/>
              <a:t>Développement du compte qualité : + lisible, + pratique</a:t>
            </a:r>
            <a:endParaRPr lang="fr-FR" sz="2800" dirty="0" smtClean="0"/>
          </a:p>
          <a:p>
            <a:pPr marL="274320" lvl="2" indent="-274320"/>
            <a:endParaRPr lang="fr-FR" sz="2400" dirty="0"/>
          </a:p>
          <a:p>
            <a:pPr marL="627063" lvl="2" indent="0">
              <a:buNone/>
            </a:pPr>
            <a:endParaRPr lang="fr-FR" sz="2400" dirty="0"/>
          </a:p>
          <a:p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None/>
            </a:pPr>
            <a:endParaRPr lang="fr-FR" sz="1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à tous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2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323529" y="1484784"/>
            <a:ext cx="8496943" cy="44644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>
                <a:latin typeface="Arial Narrow" panose="020B0606020202030204" pitchFamily="34" charset="0"/>
              </a:rPr>
              <a:t>Présentation </a:t>
            </a:r>
            <a:r>
              <a:rPr lang="fr-FR" sz="2800" dirty="0" smtClean="0">
                <a:latin typeface="Arial Narrow" panose="020B0606020202030204" pitchFamily="34" charset="0"/>
              </a:rPr>
              <a:t>des Cliniques et </a:t>
            </a:r>
            <a:r>
              <a:rPr lang="fr-FR" sz="2800" dirty="0">
                <a:latin typeface="Arial Narrow" panose="020B0606020202030204" pitchFamily="34" charset="0"/>
              </a:rPr>
              <a:t>de </a:t>
            </a:r>
            <a:r>
              <a:rPr lang="fr-FR" sz="2800" dirty="0" smtClean="0">
                <a:latin typeface="Arial Narrow" panose="020B0606020202030204" pitchFamily="34" charset="0"/>
              </a:rPr>
              <a:t>leur </a:t>
            </a:r>
            <a:r>
              <a:rPr lang="fr-FR" sz="2800" dirty="0">
                <a:latin typeface="Arial Narrow" panose="020B0606020202030204" pitchFamily="34" charset="0"/>
              </a:rPr>
              <a:t>démarche qualité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 smtClean="0">
                <a:latin typeface="Arial Narrow" panose="020B0606020202030204" pitchFamily="34" charset="0"/>
              </a:rPr>
              <a:t>La préparation des visites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 smtClean="0">
                <a:latin typeface="Arial Narrow" panose="020B0606020202030204" pitchFamily="34" charset="0"/>
              </a:rPr>
              <a:t>Les visites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 smtClean="0">
                <a:latin typeface="Arial Narrow" panose="020B0606020202030204" pitchFamily="34" charset="0"/>
              </a:rPr>
              <a:t>Après les visites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 smtClean="0">
                <a:latin typeface="Arial Narrow" panose="020B0606020202030204" pitchFamily="34" charset="0"/>
              </a:rPr>
              <a:t>Les points positifs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 smtClean="0">
                <a:latin typeface="Arial Narrow" panose="020B0606020202030204" pitchFamily="34" charset="0"/>
              </a:rPr>
              <a:t>Les difficultés rencontrées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fr-FR" sz="2800" dirty="0" smtClean="0">
                <a:latin typeface="Arial Narrow" panose="020B0606020202030204" pitchFamily="34" charset="0"/>
              </a:rPr>
              <a:t>Nos attentes</a:t>
            </a:r>
          </a:p>
        </p:txBody>
      </p:sp>
    </p:spTree>
    <p:extLst>
      <p:ext uri="{BB962C8B-B14F-4D97-AF65-F5344CB8AC3E}">
        <p14:creationId xmlns:p14="http://schemas.microsoft.com/office/powerpoint/2010/main" val="2892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2800" dirty="0">
                <a:latin typeface="Arial Narrow" panose="020B0606020202030204" pitchFamily="34" charset="0"/>
              </a:rPr>
              <a:t>Présentation des Cliniques et de leur démarche qualité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179513" y="1412776"/>
            <a:ext cx="4392488" cy="46805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fr-FR" sz="26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sz="22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fr-FR" altLang="fr-FR" sz="1400" dirty="0">
              <a:latin typeface="Arial Narrow" panose="020B0606020202030204" pitchFamily="34" charset="0"/>
            </a:endParaRPr>
          </a:p>
          <a:p>
            <a:pPr marL="0" lvl="1" indent="0">
              <a:buNone/>
              <a:defRPr/>
            </a:pPr>
            <a:r>
              <a:rPr lang="fr-FR" alt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/>
              </a:rPr>
              <a:t> </a:t>
            </a: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/>
              </a:rPr>
              <a:t>Certification V2010 :</a:t>
            </a:r>
            <a:endParaRPr lang="fr-FR" altLang="fr-FR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sym typeface="Wingdings"/>
            </a:endParaRPr>
          </a:p>
          <a:p>
            <a:pPr lvl="1"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Certifiée avec réserve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 smtClean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572001" y="1340769"/>
            <a:ext cx="4464496" cy="5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fr-FR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Clinique Jeanne d’Arc</a:t>
            </a:r>
          </a:p>
          <a:p>
            <a:pPr marL="0" indent="0">
              <a:buNone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/>
              </a:rPr>
              <a:t>  </a:t>
            </a:r>
          </a:p>
          <a:p>
            <a:pPr lvl="1">
              <a:lnSpc>
                <a:spcPct val="80000"/>
              </a:lnSpc>
              <a:defRPr/>
            </a:pPr>
            <a:endParaRPr lang="fr-FR" altLang="fr-FR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fr-FR" alt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/>
              </a:rPr>
              <a:t></a:t>
            </a: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/>
              </a:rPr>
              <a:t> Certification V2010 :</a:t>
            </a:r>
          </a:p>
          <a:p>
            <a:pPr lvl="1">
              <a:lnSpc>
                <a:spcPct val="80000"/>
              </a:lnSpc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Certifiée sans recommandation ni réserve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fr-FR" alt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pPr algn="r"/>
            <a:r>
              <a:rPr lang="fr-FR" dirty="0" smtClean="0">
                <a:latin typeface="Arial Narrow" panose="020B0606020202030204" pitchFamily="34" charset="0"/>
              </a:rPr>
              <a:t>La préparation des visites 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323529" y="1412776"/>
            <a:ext cx="4104455" cy="4713387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 -12 mois </a:t>
            </a:r>
            <a:r>
              <a:rPr lang="fr-FR" sz="2800" dirty="0" smtClean="0">
                <a:latin typeface="Arial Narrow" panose="020B0606020202030204" pitchFamily="34" charset="0"/>
              </a:rPr>
              <a:t>:</a:t>
            </a:r>
            <a:r>
              <a:rPr lang="fr-FR" sz="1800" dirty="0" smtClean="0">
                <a:latin typeface="Arial Narrow" panose="020B0606020202030204" pitchFamily="34" charset="0"/>
              </a:rPr>
              <a:t> </a:t>
            </a:r>
            <a:r>
              <a:rPr lang="fr-FR" sz="1800" dirty="0">
                <a:latin typeface="Arial Narrow" panose="020B0606020202030204" pitchFamily="34" charset="0"/>
              </a:rPr>
              <a:t>Inscription à </a:t>
            </a:r>
            <a:r>
              <a:rPr lang="fr-FR" sz="1800" dirty="0" smtClean="0">
                <a:latin typeface="Arial Narrow" panose="020B0606020202030204" pitchFamily="34" charset="0"/>
              </a:rPr>
              <a:t>SARA</a:t>
            </a:r>
          </a:p>
          <a:p>
            <a:pPr marL="0" lvl="1" indent="0">
              <a:buNone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J- 4 mois </a:t>
            </a:r>
            <a:r>
              <a:rPr lang="fr-FR" sz="2800" dirty="0" smtClean="0">
                <a:latin typeface="Arial Narrow" panose="020B0606020202030204" pitchFamily="34" charset="0"/>
              </a:rPr>
              <a:t>: </a:t>
            </a:r>
            <a:r>
              <a:rPr lang="fr-FR" sz="1800" dirty="0" smtClean="0">
                <a:latin typeface="Arial Narrow" panose="020B0606020202030204" pitchFamily="34" charset="0"/>
              </a:rPr>
              <a:t>Envoi </a:t>
            </a:r>
            <a:r>
              <a:rPr lang="fr-FR" sz="1800" dirty="0">
                <a:latin typeface="Arial Narrow" panose="020B0606020202030204" pitchFamily="34" charset="0"/>
              </a:rPr>
              <a:t>du compte </a:t>
            </a:r>
            <a:r>
              <a:rPr lang="fr-FR" sz="1800" dirty="0" smtClean="0">
                <a:latin typeface="Arial Narrow" panose="020B0606020202030204" pitchFamily="34" charset="0"/>
              </a:rPr>
              <a:t>qualité</a:t>
            </a:r>
          </a:p>
          <a:p>
            <a:pPr marL="0" lvl="1" indent="0">
              <a:buNone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J- 3 mois </a:t>
            </a:r>
            <a:r>
              <a:rPr lang="fr-FR" sz="2800" dirty="0" smtClean="0">
                <a:latin typeface="Arial Narrow" panose="020B0606020202030204" pitchFamily="34" charset="0"/>
              </a:rPr>
              <a:t>: </a:t>
            </a:r>
            <a:r>
              <a:rPr lang="fr-FR" sz="1800" dirty="0">
                <a:latin typeface="Arial Narrow" panose="020B0606020202030204" pitchFamily="34" charset="0"/>
              </a:rPr>
              <a:t>Demande de compléments </a:t>
            </a:r>
            <a:r>
              <a:rPr lang="fr-FR" sz="1800" dirty="0" smtClean="0">
                <a:latin typeface="Arial Narrow" panose="020B0606020202030204" pitchFamily="34" charset="0"/>
              </a:rPr>
              <a:t>d’informations</a:t>
            </a:r>
          </a:p>
          <a:p>
            <a:pPr marL="0" lvl="1" indent="0">
              <a:buNone/>
            </a:pPr>
            <a:endParaRPr lang="fr-FR" sz="1800" dirty="0" smtClean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J- 11 semaines : </a:t>
            </a:r>
            <a:r>
              <a:rPr lang="fr-FR" sz="1800" dirty="0" smtClean="0">
                <a:latin typeface="Arial Narrow" panose="020B0606020202030204" pitchFamily="34" charset="0"/>
              </a:rPr>
              <a:t>Dépôt </a:t>
            </a:r>
            <a:r>
              <a:rPr lang="fr-FR" sz="1800" dirty="0">
                <a:latin typeface="Arial Narrow" panose="020B0606020202030204" pitchFamily="34" charset="0"/>
              </a:rPr>
              <a:t>sur SARA des noms, rôles, fonctions et régions d’origine des experts </a:t>
            </a:r>
            <a:r>
              <a:rPr lang="fr-FR" sz="1800" dirty="0" smtClean="0">
                <a:latin typeface="Arial Narrow" panose="020B0606020202030204" pitchFamily="34" charset="0"/>
              </a:rPr>
              <a:t>visiteurs.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738861" y="1412776"/>
            <a:ext cx="4104455" cy="4865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Clinique Jeanne d’Arc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 </a:t>
            </a:r>
            <a:r>
              <a:rPr lang="fr-FR" sz="2800" b="1" dirty="0" smtClean="0">
                <a:latin typeface="Arial Narrow" panose="020B0606020202030204" pitchFamily="34" charset="0"/>
              </a:rPr>
              <a:t>-10 mois </a:t>
            </a:r>
            <a:r>
              <a:rPr lang="fr-FR" sz="2800" dirty="0" smtClean="0">
                <a:latin typeface="Arial Narrow" panose="020B0606020202030204" pitchFamily="34" charset="0"/>
              </a:rPr>
              <a:t>:</a:t>
            </a:r>
            <a:r>
              <a:rPr lang="fr-FR" sz="1800" dirty="0" smtClean="0">
                <a:latin typeface="Arial Narrow" panose="020B0606020202030204" pitchFamily="34" charset="0"/>
              </a:rPr>
              <a:t> </a:t>
            </a:r>
            <a:r>
              <a:rPr lang="fr-FR" sz="1800" dirty="0">
                <a:latin typeface="Arial Narrow" panose="020B0606020202030204" pitchFamily="34" charset="0"/>
              </a:rPr>
              <a:t>Inscription à SARA</a:t>
            </a:r>
          </a:p>
          <a:p>
            <a:pPr marL="0" lvl="1" indent="0">
              <a:buNone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J- </a:t>
            </a:r>
            <a:r>
              <a:rPr lang="fr-FR" sz="2800" b="1" dirty="0" smtClean="0">
                <a:latin typeface="Arial Narrow" panose="020B0606020202030204" pitchFamily="34" charset="0"/>
              </a:rPr>
              <a:t>2,5 </a:t>
            </a:r>
            <a:r>
              <a:rPr lang="fr-FR" sz="2800" b="1" dirty="0">
                <a:latin typeface="Arial Narrow" panose="020B0606020202030204" pitchFamily="34" charset="0"/>
              </a:rPr>
              <a:t>mois </a:t>
            </a:r>
            <a:r>
              <a:rPr lang="fr-FR" sz="2800" dirty="0" smtClean="0">
                <a:latin typeface="Arial Narrow" panose="020B0606020202030204" pitchFamily="34" charset="0"/>
              </a:rPr>
              <a:t>: </a:t>
            </a:r>
            <a:r>
              <a:rPr lang="fr-FR" sz="1800" dirty="0">
                <a:latin typeface="Arial Narrow" panose="020B0606020202030204" pitchFamily="34" charset="0"/>
              </a:rPr>
              <a:t>Envoi du compte qualité</a:t>
            </a:r>
          </a:p>
          <a:p>
            <a:pPr marL="0" lvl="1" indent="0">
              <a:buNone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J- </a:t>
            </a:r>
            <a:r>
              <a:rPr lang="fr-FR" sz="2800" b="1" dirty="0" smtClean="0">
                <a:latin typeface="Arial Narrow" panose="020B0606020202030204" pitchFamily="34" charset="0"/>
              </a:rPr>
              <a:t>5 semaines</a:t>
            </a:r>
            <a:r>
              <a:rPr lang="fr-FR" sz="2800" dirty="0" smtClean="0">
                <a:latin typeface="Arial Narrow" panose="020B0606020202030204" pitchFamily="34" charset="0"/>
              </a:rPr>
              <a:t> </a:t>
            </a:r>
            <a:r>
              <a:rPr lang="fr-FR" sz="2800" dirty="0">
                <a:latin typeface="Arial Narrow" panose="020B0606020202030204" pitchFamily="34" charset="0"/>
              </a:rPr>
              <a:t>: </a:t>
            </a:r>
            <a:r>
              <a:rPr lang="fr-FR" sz="1800" dirty="0">
                <a:latin typeface="Arial Narrow" panose="020B0606020202030204" pitchFamily="34" charset="0"/>
              </a:rPr>
              <a:t>Demande de compléments d’informations</a:t>
            </a:r>
          </a:p>
          <a:p>
            <a:pPr marL="0" lvl="1" indent="0">
              <a:buNone/>
            </a:pPr>
            <a:endParaRPr lang="fr-FR" sz="2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J- </a:t>
            </a:r>
            <a:r>
              <a:rPr lang="fr-FR" sz="2800" b="1" dirty="0" smtClean="0">
                <a:latin typeface="Arial Narrow" panose="020B0606020202030204" pitchFamily="34" charset="0"/>
              </a:rPr>
              <a:t>4 semaines </a:t>
            </a:r>
            <a:r>
              <a:rPr lang="fr-FR" sz="2800" dirty="0" smtClean="0">
                <a:latin typeface="Arial Narrow" panose="020B0606020202030204" pitchFamily="34" charset="0"/>
              </a:rPr>
              <a:t>: </a:t>
            </a:r>
            <a:r>
              <a:rPr lang="fr-FR" sz="1800" dirty="0">
                <a:latin typeface="Arial Narrow" panose="020B0606020202030204" pitchFamily="34" charset="0"/>
              </a:rPr>
              <a:t>Dépôt sur SARA des noms, rôles, fonctions et régions d’origine des experts </a:t>
            </a:r>
            <a:endParaRPr lang="fr-FR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La préparation des visites 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323529" y="908720"/>
            <a:ext cx="4104455" cy="52174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J- </a:t>
            </a:r>
            <a:r>
              <a:rPr lang="fr-FR" sz="2800" b="1" dirty="0">
                <a:latin typeface="Arial Narrow" panose="020B0606020202030204" pitchFamily="34" charset="0"/>
              </a:rPr>
              <a:t>7 </a:t>
            </a:r>
            <a:r>
              <a:rPr lang="fr-FR" sz="2800" b="1" dirty="0" smtClean="0">
                <a:latin typeface="Arial Narrow" panose="020B0606020202030204" pitchFamily="34" charset="0"/>
              </a:rPr>
              <a:t>semaines </a:t>
            </a:r>
            <a:r>
              <a:rPr lang="fr-FR" sz="2800" dirty="0" smtClean="0">
                <a:latin typeface="Arial Narrow" panose="020B0606020202030204" pitchFamily="34" charset="0"/>
              </a:rPr>
              <a:t>:</a:t>
            </a:r>
            <a:endParaRPr lang="fr-FR" sz="2800" dirty="0">
              <a:latin typeface="Arial Narrow" panose="020B0606020202030204" pitchFamily="34" charset="0"/>
            </a:endParaRPr>
          </a:p>
          <a:p>
            <a:pPr marL="565150" lvl="2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 Narrow" panose="020B0606020202030204" pitchFamily="34" charset="0"/>
              </a:rPr>
              <a:t>Les </a:t>
            </a:r>
            <a:r>
              <a:rPr lang="fr-FR" sz="1800" dirty="0">
                <a:latin typeface="Arial Narrow" panose="020B0606020202030204" pitchFamily="34" charset="0"/>
              </a:rPr>
              <a:t>thématiques investiguées </a:t>
            </a:r>
          </a:p>
          <a:p>
            <a:pPr marL="565150" lvl="2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Arial Narrow" panose="020B0606020202030204" pitchFamily="34" charset="0"/>
              </a:rPr>
              <a:t>Le calendrier de déroulement de visite </a:t>
            </a:r>
          </a:p>
          <a:p>
            <a:pPr marL="565150" lvl="2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Arial Narrow" panose="020B0606020202030204" pitchFamily="34" charset="0"/>
              </a:rPr>
              <a:t>La typologie des patients traceurs choisis par le coordinateur</a:t>
            </a:r>
            <a:endParaRPr lang="fr-FR" sz="28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716016" y="980728"/>
            <a:ext cx="4104455" cy="529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00FF"/>
                </a:solidFill>
                <a:latin typeface="Arial Narrow" panose="020B0606020202030204" pitchFamily="34" charset="0"/>
              </a:rPr>
              <a:t>Clinique Jeanne </a:t>
            </a:r>
            <a:r>
              <a:rPr lang="fr-FR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d’Arc</a:t>
            </a: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J- </a:t>
            </a:r>
            <a:r>
              <a:rPr lang="fr-FR" sz="2800" b="1" dirty="0" smtClean="0">
                <a:latin typeface="Arial Narrow" panose="020B0606020202030204" pitchFamily="34" charset="0"/>
              </a:rPr>
              <a:t>2 semaines </a:t>
            </a:r>
            <a:r>
              <a:rPr lang="fr-FR" sz="2800" dirty="0" smtClean="0">
                <a:latin typeface="Arial Narrow" panose="020B0606020202030204" pitchFamily="34" charset="0"/>
              </a:rPr>
              <a:t>:</a:t>
            </a:r>
            <a:endParaRPr lang="fr-FR" sz="2800" dirty="0">
              <a:latin typeface="Arial Narrow" panose="020B0606020202030204" pitchFamily="34" charset="0"/>
            </a:endParaRPr>
          </a:p>
          <a:p>
            <a:pPr marL="565150" lvl="2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 Narrow" panose="020B0606020202030204" pitchFamily="34" charset="0"/>
              </a:rPr>
              <a:t>Les </a:t>
            </a:r>
            <a:r>
              <a:rPr lang="fr-FR" sz="1800" dirty="0">
                <a:latin typeface="Arial Narrow" panose="020B0606020202030204" pitchFamily="34" charset="0"/>
              </a:rPr>
              <a:t>thématiques investiguées </a:t>
            </a:r>
          </a:p>
          <a:p>
            <a:pPr marL="565150" lvl="2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Arial Narrow" panose="020B0606020202030204" pitchFamily="34" charset="0"/>
              </a:rPr>
              <a:t>Le calendrier de déroulement de visite </a:t>
            </a:r>
          </a:p>
          <a:p>
            <a:pPr marL="565150" lvl="2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Arial Narrow" panose="020B0606020202030204" pitchFamily="34" charset="0"/>
              </a:rPr>
              <a:t>La typologie des patients traceurs choisis par le coordinateur</a:t>
            </a:r>
            <a:endParaRPr lang="fr-FR" sz="2800" dirty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" y="4930466"/>
            <a:ext cx="4584874" cy="9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9098"/>
            <a:ext cx="4536504" cy="15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30229"/>
            <a:ext cx="1164627" cy="49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17875"/>
            <a:ext cx="3936593" cy="15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33" y="5005933"/>
            <a:ext cx="3953907" cy="87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32994"/>
            <a:ext cx="1083706" cy="3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La préparation des visites 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323529" y="1412777"/>
            <a:ext cx="4104455" cy="410445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800" b="1" dirty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  <a:endParaRPr lang="fr-FR" sz="28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3200" b="1" dirty="0" smtClean="0">
                <a:latin typeface="Arial Narrow" panose="020B0606020202030204" pitchFamily="34" charset="0"/>
              </a:rPr>
              <a:t>J- 4 semaines </a:t>
            </a:r>
            <a:r>
              <a:rPr lang="fr-FR" sz="3200" dirty="0" smtClean="0">
                <a:latin typeface="Arial Narrow" panose="020B0606020202030204" pitchFamily="34" charset="0"/>
              </a:rPr>
              <a:t>:</a:t>
            </a:r>
          </a:p>
          <a:p>
            <a:pPr marL="0" lvl="1" indent="0">
              <a:buNone/>
            </a:pPr>
            <a:r>
              <a:rPr lang="fr-FR" sz="2000" dirty="0" smtClean="0">
                <a:latin typeface="Arial Narrow" panose="020B0606020202030204" pitchFamily="34" charset="0"/>
              </a:rPr>
              <a:t>validation du calendrier et 4 patients traceurs</a:t>
            </a:r>
          </a:p>
          <a:p>
            <a:pPr marL="0" lvl="1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3200" b="1" dirty="0">
                <a:latin typeface="Arial Narrow" panose="020B0606020202030204" pitchFamily="34" charset="0"/>
              </a:rPr>
              <a:t>J- </a:t>
            </a:r>
            <a:r>
              <a:rPr lang="fr-FR" sz="3200" b="1" dirty="0" smtClean="0">
                <a:latin typeface="Arial Narrow" panose="020B0606020202030204" pitchFamily="34" charset="0"/>
              </a:rPr>
              <a:t>3 </a:t>
            </a:r>
            <a:r>
              <a:rPr lang="fr-FR" sz="3200" b="1" dirty="0">
                <a:latin typeface="Arial Narrow" panose="020B0606020202030204" pitchFamily="34" charset="0"/>
              </a:rPr>
              <a:t>semaines </a:t>
            </a:r>
            <a:r>
              <a:rPr lang="fr-FR" sz="3200" dirty="0" smtClean="0">
                <a:latin typeface="Arial Narrow" panose="020B0606020202030204" pitchFamily="34" charset="0"/>
              </a:rPr>
              <a:t>: </a:t>
            </a:r>
          </a:p>
          <a:p>
            <a:pPr marL="0" lvl="1" indent="0">
              <a:buNone/>
            </a:pPr>
            <a:r>
              <a:rPr lang="fr-FR" sz="2000" dirty="0" smtClean="0">
                <a:latin typeface="Arial Narrow" panose="020B0606020202030204" pitchFamily="34" charset="0"/>
              </a:rPr>
              <a:t>Conférence </a:t>
            </a:r>
            <a:r>
              <a:rPr lang="fr-FR" sz="2000" dirty="0">
                <a:latin typeface="Arial Narrow" panose="020B0606020202030204" pitchFamily="34" charset="0"/>
              </a:rPr>
              <a:t>téléphonique </a:t>
            </a:r>
            <a:r>
              <a:rPr lang="fr-FR" sz="2000" dirty="0" smtClean="0">
                <a:latin typeface="Arial Narrow" panose="020B0606020202030204" pitchFamily="34" charset="0"/>
              </a:rPr>
              <a:t>tripartite avec </a:t>
            </a:r>
            <a:r>
              <a:rPr lang="fr-FR" sz="2000" dirty="0">
                <a:latin typeface="Arial Narrow" panose="020B0606020202030204" pitchFamily="34" charset="0"/>
              </a:rPr>
              <a:t>le coordonnateur de la visite </a:t>
            </a:r>
            <a:r>
              <a:rPr lang="fr-FR" sz="2000" dirty="0" smtClean="0">
                <a:latin typeface="Arial Narrow" panose="020B0606020202030204" pitchFamily="34" charset="0"/>
              </a:rPr>
              <a:t>le 03/09.</a:t>
            </a:r>
            <a:endParaRPr lang="fr-FR" sz="3200" dirty="0" smtClean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716016" y="1412776"/>
            <a:ext cx="4104455" cy="486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Clinique Jeanne </a:t>
            </a:r>
            <a:r>
              <a:rPr lang="fr-F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d’Arc</a:t>
            </a:r>
          </a:p>
          <a:p>
            <a:pPr marL="0" indent="0">
              <a:buNone/>
            </a:pPr>
            <a:endParaRPr lang="fr-FR" sz="1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3200" b="1" dirty="0" smtClean="0">
                <a:latin typeface="Arial Narrow" panose="020B0606020202030204" pitchFamily="34" charset="0"/>
              </a:rPr>
              <a:t>J- 15 jours </a:t>
            </a:r>
            <a:r>
              <a:rPr lang="fr-FR" sz="3200" dirty="0" smtClean="0">
                <a:latin typeface="Arial Narrow" panose="020B0606020202030204" pitchFamily="34" charset="0"/>
              </a:rPr>
              <a:t>: </a:t>
            </a:r>
          </a:p>
          <a:p>
            <a:pPr marL="0" lvl="1" indent="0">
              <a:buNone/>
            </a:pPr>
            <a:r>
              <a:rPr lang="fr-FR" sz="2000" dirty="0" smtClean="0">
                <a:latin typeface="Arial Narrow" panose="020B0606020202030204" pitchFamily="34" charset="0"/>
              </a:rPr>
              <a:t>validation </a:t>
            </a:r>
            <a:r>
              <a:rPr lang="fr-FR" sz="2000" dirty="0">
                <a:latin typeface="Arial Narrow" panose="020B0606020202030204" pitchFamily="34" charset="0"/>
              </a:rPr>
              <a:t>du calendrier et 3 patients traceurs</a:t>
            </a:r>
          </a:p>
          <a:p>
            <a:pPr marL="0" lvl="1" indent="0">
              <a:buNone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3200" b="1" dirty="0" smtClean="0">
                <a:latin typeface="Arial Narrow" panose="020B0606020202030204" pitchFamily="34" charset="0"/>
              </a:rPr>
              <a:t>J- 7 jours </a:t>
            </a:r>
            <a:r>
              <a:rPr lang="fr-FR" sz="3200" dirty="0" smtClean="0">
                <a:latin typeface="Arial Narrow" panose="020B0606020202030204" pitchFamily="34" charset="0"/>
              </a:rPr>
              <a:t>: </a:t>
            </a:r>
          </a:p>
          <a:p>
            <a:pPr marL="0" lvl="1" indent="0">
              <a:buNone/>
            </a:pPr>
            <a:r>
              <a:rPr lang="fr-FR" sz="2000" dirty="0" smtClean="0">
                <a:latin typeface="Arial Narrow" panose="020B0606020202030204" pitchFamily="34" charset="0"/>
              </a:rPr>
              <a:t>Conférence </a:t>
            </a:r>
            <a:r>
              <a:rPr lang="fr-FR" sz="2000" dirty="0">
                <a:latin typeface="Arial Narrow" panose="020B0606020202030204" pitchFamily="34" charset="0"/>
              </a:rPr>
              <a:t>téléphonique tripartite avec le coordonnateur de la visite le </a:t>
            </a:r>
            <a:r>
              <a:rPr lang="fr-FR" sz="2000" dirty="0" smtClean="0">
                <a:latin typeface="Arial Narrow" panose="020B0606020202030204" pitchFamily="34" charset="0"/>
              </a:rPr>
              <a:t>23/04</a:t>
            </a:r>
            <a:endParaRPr lang="fr-FR" sz="20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r>
              <a:rPr lang="fr-FR" dirty="0"/>
              <a:t>Les visites</a:t>
            </a: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23529" y="1196752"/>
            <a:ext cx="8568951" cy="53285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3400" b="1" dirty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  <a:r>
              <a:rPr lang="fr-FR" sz="3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&amp; </a:t>
            </a:r>
            <a:r>
              <a:rPr lang="fr-FR" sz="3400" b="1" dirty="0">
                <a:solidFill>
                  <a:srgbClr val="0000FF"/>
                </a:solidFill>
                <a:latin typeface="Arial Narrow" panose="020B0606020202030204" pitchFamily="34" charset="0"/>
              </a:rPr>
              <a:t>Clinique Jeanne d’Arc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b="1" dirty="0" smtClean="0">
                <a:sym typeface="Wingdings"/>
              </a:rPr>
              <a:t></a:t>
            </a:r>
            <a:r>
              <a:rPr lang="fr-FR" sz="2800" b="1" dirty="0" smtClean="0"/>
              <a:t>Les audits de patients traceurs : </a:t>
            </a:r>
          </a:p>
          <a:p>
            <a:pPr marL="565150" lvl="2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La veille au soir </a:t>
            </a:r>
            <a:r>
              <a:rPr lang="fr-FR" sz="2400" dirty="0" smtClean="0">
                <a:latin typeface="Arial Narrow" panose="020B0606020202030204" pitchFamily="34" charset="0"/>
              </a:rPr>
              <a:t>: </a:t>
            </a:r>
            <a:r>
              <a:rPr lang="fr-FR" sz="2400" dirty="0" smtClean="0">
                <a:latin typeface="Arial Narrow" panose="020B0606020202030204" pitchFamily="34" charset="0"/>
              </a:rPr>
              <a:t>communication des </a:t>
            </a:r>
            <a:r>
              <a:rPr lang="fr-FR" sz="2400" dirty="0">
                <a:latin typeface="Arial Narrow" panose="020B0606020202030204" pitchFamily="34" charset="0"/>
              </a:rPr>
              <a:t>3 noms </a:t>
            </a:r>
            <a:endParaRPr lang="fr-FR" sz="2400" dirty="0" smtClean="0">
              <a:latin typeface="Arial Narrow" panose="020B0606020202030204" pitchFamily="34" charset="0"/>
            </a:endParaRPr>
          </a:p>
          <a:p>
            <a:pPr marL="565150" lvl="2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Audits </a:t>
            </a:r>
            <a:r>
              <a:rPr lang="fr-FR" sz="2400" dirty="0" smtClean="0">
                <a:latin typeface="Arial Narrow" panose="020B0606020202030204" pitchFamily="34" charset="0"/>
              </a:rPr>
              <a:t>réalisés pour la majorité par l’ EV médecin (1 seul par l’EV soignant à la CLP)</a:t>
            </a:r>
            <a:endParaRPr lang="fr-FR" sz="2800" dirty="0" smtClean="0"/>
          </a:p>
          <a:p>
            <a:pPr marL="565150" lvl="2" indent="-28575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Langage </a:t>
            </a:r>
            <a:r>
              <a:rPr lang="fr-FR" sz="2400" dirty="0">
                <a:latin typeface="Arial Narrow" panose="020B0606020202030204" pitchFamily="34" charset="0"/>
              </a:rPr>
              <a:t>parfois difficile à comprendre pour les </a:t>
            </a:r>
            <a:r>
              <a:rPr lang="fr-FR" sz="2400" dirty="0" smtClean="0">
                <a:latin typeface="Arial Narrow" panose="020B0606020202030204" pitchFamily="34" charset="0"/>
              </a:rPr>
              <a:t>équipes</a:t>
            </a:r>
          </a:p>
          <a:p>
            <a:pPr marL="565150" lvl="2" indent="-28575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Implication des équipes (soignants et médecins) ++</a:t>
            </a:r>
          </a:p>
          <a:p>
            <a:pPr marL="565150" lvl="2" indent="-28575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Permet l’évaluation de la réalité des pratiques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4811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r>
              <a:rPr lang="fr-FR" dirty="0"/>
              <a:t>Les visites</a:t>
            </a: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23529" y="1196752"/>
            <a:ext cx="8568951" cy="53285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3400" b="1" dirty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  <a:r>
              <a:rPr lang="fr-FR" sz="3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&amp; </a:t>
            </a:r>
            <a:r>
              <a:rPr lang="fr-FR" sz="3400" b="1" dirty="0">
                <a:solidFill>
                  <a:srgbClr val="0000FF"/>
                </a:solidFill>
                <a:latin typeface="Arial Narrow" panose="020B0606020202030204" pitchFamily="34" charset="0"/>
              </a:rPr>
              <a:t>Clinique Jeanne d’Arc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b="1" dirty="0" smtClean="0">
                <a:sym typeface="Wingdings"/>
              </a:rPr>
              <a:t></a:t>
            </a:r>
            <a:r>
              <a:rPr lang="fr-FR" sz="2800" b="1" dirty="0" smtClean="0"/>
              <a:t>Les audits de processus: ½ journée</a:t>
            </a:r>
          </a:p>
          <a:p>
            <a:pPr marL="565150" lvl="2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Rencontre avec le ou les pilotes : comité restreint  +++</a:t>
            </a:r>
          </a:p>
          <a:p>
            <a:pPr marL="565150" lvl="2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Nombreuses </a:t>
            </a:r>
            <a:r>
              <a:rPr lang="fr-FR" sz="2400" dirty="0">
                <a:latin typeface="Arial Narrow" panose="020B0606020202030204" pitchFamily="34" charset="0"/>
              </a:rPr>
              <a:t>questions au personnel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b="1" dirty="0" smtClean="0">
                <a:sym typeface="Wingdings"/>
              </a:rPr>
              <a:t></a:t>
            </a:r>
            <a:r>
              <a:rPr lang="fr-FR" sz="2800" b="1" dirty="0"/>
              <a:t>Les audits de processus: </a:t>
            </a:r>
            <a:r>
              <a:rPr lang="fr-FR" sz="2800" b="1" dirty="0" smtClean="0"/>
              <a:t>1 journée</a:t>
            </a:r>
          </a:p>
          <a:p>
            <a:pPr marL="565150" lvl="2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Rencontre avec </a:t>
            </a:r>
            <a:r>
              <a:rPr lang="fr-FR" sz="2400" dirty="0" smtClean="0">
                <a:latin typeface="Arial Narrow" panose="020B0606020202030204" pitchFamily="34" charset="0"/>
              </a:rPr>
              <a:t>la direction, la CME, …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565150" lvl="2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Rencontre avec </a:t>
            </a:r>
            <a:r>
              <a:rPr lang="fr-FR" sz="2400" dirty="0">
                <a:latin typeface="Arial Narrow" panose="020B0606020202030204" pitchFamily="34" charset="0"/>
              </a:rPr>
              <a:t>le ou les pilotes du processus (2-3 max)</a:t>
            </a:r>
          </a:p>
          <a:p>
            <a:pPr marL="279400" lvl="2" indent="0" algn="just">
              <a:lnSpc>
                <a:spcPct val="80000"/>
              </a:lnSpc>
              <a:spcAft>
                <a:spcPts val="600"/>
              </a:spcAft>
              <a:buNone/>
            </a:pPr>
            <a:r>
              <a:rPr lang="fr-FR" sz="2400" dirty="0" smtClean="0">
                <a:latin typeface="Arial Narrow" panose="020B0606020202030204" pitchFamily="34" charset="0"/>
              </a:rPr>
              <a:t>Cas </a:t>
            </a:r>
            <a:r>
              <a:rPr lang="fr-FR" sz="2400" dirty="0" smtClean="0">
                <a:latin typeface="Arial Narrow" panose="020B0606020202030204" pitchFamily="34" charset="0"/>
              </a:rPr>
              <a:t>particuliers : Management qualité et Parcours patient  </a:t>
            </a:r>
            <a:r>
              <a:rPr lang="fr-FR" sz="2400" dirty="0">
                <a:latin typeface="Arial Narrow" panose="020B0606020202030204" pitchFamily="34" charset="0"/>
              </a:rPr>
              <a:t>: </a:t>
            </a:r>
            <a:r>
              <a:rPr lang="fr-FR" sz="2400" dirty="0" smtClean="0">
                <a:latin typeface="Arial Narrow" panose="020B0606020202030204" pitchFamily="34" charset="0"/>
              </a:rPr>
              <a:t>retour sur ces thématiques seulement le dernier jour (car investigué tout au long de la visite)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279400" lvl="2" indent="0" algn="just">
              <a:lnSpc>
                <a:spcPct val="80000"/>
              </a:lnSpc>
              <a:spcAft>
                <a:spcPts val="600"/>
              </a:spcAft>
              <a:buNone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507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871" y="260648"/>
            <a:ext cx="8229600" cy="75875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Après les visites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323529" y="1412776"/>
            <a:ext cx="4104455" cy="453650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8000"/>
                </a:solidFill>
                <a:latin typeface="Arial Narrow" panose="020B0606020202030204" pitchFamily="34" charset="0"/>
              </a:rPr>
              <a:t>Clinique Louis Pasteur </a:t>
            </a:r>
            <a:endParaRPr lang="fr-FR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J+ 6 mois </a:t>
            </a:r>
            <a:r>
              <a:rPr lang="fr-FR" sz="2800" dirty="0" smtClean="0">
                <a:latin typeface="Arial Narrow" panose="020B0606020202030204" pitchFamily="34" charset="0"/>
              </a:rPr>
              <a:t>:</a:t>
            </a:r>
          </a:p>
          <a:p>
            <a:pPr marL="0" lvl="1" indent="0">
              <a:buNone/>
            </a:pPr>
            <a:r>
              <a:rPr lang="fr-FR" sz="1800" dirty="0" smtClean="0">
                <a:latin typeface="Arial Narrow" panose="020B0606020202030204" pitchFamily="34" charset="0"/>
              </a:rPr>
              <a:t>Réception du rapport provisoire pour observations</a:t>
            </a:r>
          </a:p>
          <a:p>
            <a:pPr marL="0" lvl="1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J+ </a:t>
            </a:r>
            <a:r>
              <a:rPr lang="fr-FR" sz="2800" b="1" dirty="0" smtClean="0">
                <a:latin typeface="Arial Narrow" panose="020B0606020202030204" pitchFamily="34" charset="0"/>
              </a:rPr>
              <a:t>7 mois </a:t>
            </a:r>
            <a:r>
              <a:rPr lang="fr-FR" sz="2800" dirty="0" smtClean="0">
                <a:latin typeface="Arial Narrow" panose="020B0606020202030204" pitchFamily="34" charset="0"/>
              </a:rPr>
              <a:t>:</a:t>
            </a:r>
            <a:endParaRPr lang="fr-FR" sz="2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1800" dirty="0" smtClean="0">
                <a:latin typeface="Arial Narrow" panose="020B0606020202030204" pitchFamily="34" charset="0"/>
              </a:rPr>
              <a:t>Envoi </a:t>
            </a:r>
            <a:r>
              <a:rPr lang="fr-FR" sz="1800" dirty="0">
                <a:latin typeface="Arial Narrow" panose="020B0606020202030204" pitchFamily="34" charset="0"/>
              </a:rPr>
              <a:t>du rapport provisoire pour observations</a:t>
            </a:r>
          </a:p>
          <a:p>
            <a:pPr marL="0" lvl="1" indent="0">
              <a:buNone/>
            </a:pPr>
            <a:endParaRPr lang="fr-FR" sz="12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 smtClean="0">
                <a:latin typeface="Arial Narrow" panose="020B0606020202030204" pitchFamily="34" charset="0"/>
              </a:rPr>
              <a:t>J+ 10 mois </a:t>
            </a:r>
            <a:r>
              <a:rPr lang="fr-FR" sz="2800" dirty="0" smtClean="0">
                <a:latin typeface="Arial Narrow" panose="020B0606020202030204" pitchFamily="34" charset="0"/>
              </a:rPr>
              <a:t>: </a:t>
            </a:r>
          </a:p>
          <a:p>
            <a:pPr marL="0" lvl="1" indent="0">
              <a:buNone/>
            </a:pPr>
            <a:r>
              <a:rPr lang="fr-FR" sz="1800" dirty="0" smtClean="0">
                <a:latin typeface="Arial Narrow" panose="020B0606020202030204" pitchFamily="34" charset="0"/>
              </a:rPr>
              <a:t>Réception du rapport définitif et de la décision de certification</a:t>
            </a:r>
            <a:endParaRPr lang="fr-FR" sz="2800" dirty="0" smtClean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716016" y="1412776"/>
            <a:ext cx="4104455" cy="486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00FF"/>
                </a:solidFill>
                <a:latin typeface="Arial Narrow" panose="020B0606020202030204" pitchFamily="34" charset="0"/>
              </a:rPr>
              <a:t>Clinique Jeanne </a:t>
            </a:r>
            <a:r>
              <a:rPr lang="fr-FR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d’Arc</a:t>
            </a:r>
          </a:p>
          <a:p>
            <a:pPr marL="0" indent="0">
              <a:buNone/>
            </a:pPr>
            <a:endParaRPr lang="fr-FR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J+ </a:t>
            </a:r>
            <a:r>
              <a:rPr lang="fr-FR" sz="2800" b="1" dirty="0" smtClean="0">
                <a:latin typeface="Arial Narrow" panose="020B0606020202030204" pitchFamily="34" charset="0"/>
              </a:rPr>
              <a:t>5 mois :</a:t>
            </a:r>
            <a:endParaRPr lang="fr-FR" sz="2800" b="1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1800" dirty="0">
                <a:latin typeface="Arial Narrow" panose="020B0606020202030204" pitchFamily="34" charset="0"/>
              </a:rPr>
              <a:t>Réception du rapport provisoire pour observations</a:t>
            </a:r>
          </a:p>
          <a:p>
            <a:pPr marL="0" lvl="1" indent="0">
              <a:buNone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J+ </a:t>
            </a:r>
            <a:r>
              <a:rPr lang="fr-FR" sz="2800" b="1" dirty="0" smtClean="0">
                <a:latin typeface="Arial Narrow" panose="020B0606020202030204" pitchFamily="34" charset="0"/>
              </a:rPr>
              <a:t>6 </a:t>
            </a:r>
            <a:r>
              <a:rPr lang="fr-FR" sz="2800" b="1" dirty="0">
                <a:latin typeface="Arial Narrow" panose="020B0606020202030204" pitchFamily="34" charset="0"/>
              </a:rPr>
              <a:t>mois </a:t>
            </a:r>
            <a:r>
              <a:rPr lang="fr-FR" sz="2800" b="1" dirty="0" smtClean="0">
                <a:latin typeface="Arial Narrow" panose="020B0606020202030204" pitchFamily="34" charset="0"/>
              </a:rPr>
              <a:t>:</a:t>
            </a:r>
            <a:endParaRPr lang="fr-FR" sz="2800" b="1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1800" dirty="0">
                <a:latin typeface="Arial Narrow" panose="020B0606020202030204" pitchFamily="34" charset="0"/>
              </a:rPr>
              <a:t>Envoi du rapport provisoire pour observations</a:t>
            </a:r>
          </a:p>
          <a:p>
            <a:pPr marL="0" lvl="1" indent="0">
              <a:buNone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2800" b="1" dirty="0">
                <a:latin typeface="Arial Narrow" panose="020B0606020202030204" pitchFamily="34" charset="0"/>
              </a:rPr>
              <a:t>J+ 9</a:t>
            </a:r>
            <a:r>
              <a:rPr lang="fr-FR" sz="2800" b="1" dirty="0" smtClean="0">
                <a:latin typeface="Arial Narrow" panose="020B0606020202030204" pitchFamily="34" charset="0"/>
              </a:rPr>
              <a:t> </a:t>
            </a:r>
            <a:r>
              <a:rPr lang="fr-FR" sz="2800" b="1" dirty="0">
                <a:latin typeface="Arial Narrow" panose="020B0606020202030204" pitchFamily="34" charset="0"/>
              </a:rPr>
              <a:t>mois </a:t>
            </a:r>
            <a:r>
              <a:rPr lang="fr-FR" sz="2800" b="1" dirty="0" smtClean="0">
                <a:latin typeface="Arial Narrow" panose="020B0606020202030204" pitchFamily="34" charset="0"/>
              </a:rPr>
              <a:t>: </a:t>
            </a:r>
            <a:endParaRPr lang="fr-FR" sz="2800" b="1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fr-FR" sz="1800" dirty="0">
                <a:latin typeface="Arial Narrow" panose="020B0606020202030204" pitchFamily="34" charset="0"/>
              </a:rPr>
              <a:t>Réception du rapport définitif et de la décision de certification</a:t>
            </a:r>
          </a:p>
          <a:p>
            <a:pPr marL="0" lvl="1" indent="0">
              <a:buNone/>
            </a:pP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Personnalisé 1">
      <a:dk1>
        <a:sysClr val="windowText" lastClr="000000"/>
      </a:dk1>
      <a:lt1>
        <a:sysClr val="window" lastClr="FFFFFF"/>
      </a:lt1>
      <a:dk2>
        <a:srgbClr val="5BD078"/>
      </a:dk2>
      <a:lt2>
        <a:srgbClr val="DEF5E4"/>
      </a:lt2>
      <a:accent1>
        <a:srgbClr val="5BD078"/>
      </a:accent1>
      <a:accent2>
        <a:srgbClr val="9CE2AD"/>
      </a:accent2>
      <a:accent3>
        <a:srgbClr val="4584D3"/>
      </a:accent3>
      <a:accent4>
        <a:srgbClr val="B4CDED"/>
      </a:accent4>
      <a:accent5>
        <a:srgbClr val="F5C040"/>
      </a:accent5>
      <a:accent6>
        <a:srgbClr val="FDF2D8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4825</TotalTime>
  <Words>639</Words>
  <Application>Microsoft Office PowerPoint</Application>
  <PresentationFormat>Affichage à l'écran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Vagues</vt:lpstr>
      <vt:lpstr>Certification V2014 Retour d’expérience</vt:lpstr>
      <vt:lpstr>Plan</vt:lpstr>
      <vt:lpstr>Présentation des Cliniques et de leur démarche qualité</vt:lpstr>
      <vt:lpstr>La préparation des visites </vt:lpstr>
      <vt:lpstr>La préparation des visites </vt:lpstr>
      <vt:lpstr>La préparation des visites </vt:lpstr>
      <vt:lpstr>Les visites</vt:lpstr>
      <vt:lpstr>Les visites</vt:lpstr>
      <vt:lpstr>Après les visites</vt:lpstr>
      <vt:lpstr>Les points positifs</vt:lpstr>
      <vt:lpstr>Les difficultés rencontrées</vt:lpstr>
      <vt:lpstr>Nos attentes</vt:lpstr>
      <vt:lpstr>Merci à tous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CLEMENTE Juliette</dc:creator>
  <cp:lastModifiedBy>c/Jessica Pariset</cp:lastModifiedBy>
  <cp:revision>133</cp:revision>
  <cp:lastPrinted>2016-09-20T13:27:19Z</cp:lastPrinted>
  <dcterms:created xsi:type="dcterms:W3CDTF">2015-06-02T07:10:17Z</dcterms:created>
  <dcterms:modified xsi:type="dcterms:W3CDTF">2016-10-05T15:24:21Z</dcterms:modified>
</cp:coreProperties>
</file>