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8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64" r:id="rId14"/>
    <p:sldId id="270" r:id="rId15"/>
    <p:sldId id="284" r:id="rId16"/>
    <p:sldId id="265" r:id="rId17"/>
    <p:sldId id="263" r:id="rId18"/>
    <p:sldId id="272" r:id="rId19"/>
    <p:sldId id="261" r:id="rId20"/>
    <p:sldId id="262" r:id="rId21"/>
    <p:sldId id="268" r:id="rId22"/>
    <p:sldId id="283" r:id="rId23"/>
    <p:sldId id="285" r:id="rId24"/>
    <p:sldId id="286" r:id="rId25"/>
    <p:sldId id="271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088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903BD-87EF-419C-B9C2-395265F5573B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7637B-B1A0-4AFE-A9D7-07711ACEF1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030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D8C05-2CC2-4334-A1AE-1A4F3EC56556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42B2A-353F-450F-9731-980FEC24C4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03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Mise en page-diapos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32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7" name="Image 6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8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9" name="Forme libre 8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3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4" name="Forme libre 13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e la date 3"/>
          <p:cNvSpPr txBox="1">
            <a:spLocks/>
          </p:cNvSpPr>
          <p:nvPr userDrawn="1"/>
        </p:nvSpPr>
        <p:spPr bwMode="auto">
          <a:xfrm>
            <a:off x="0" y="6480000"/>
            <a:ext cx="27363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40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7" name="Image 6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8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9" name="Forme libre 8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3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4" name="Forme libre 13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e la date 3"/>
          <p:cNvSpPr txBox="1">
            <a:spLocks/>
          </p:cNvSpPr>
          <p:nvPr userDrawn="1"/>
        </p:nvSpPr>
        <p:spPr bwMode="auto">
          <a:xfrm>
            <a:off x="0" y="6480000"/>
            <a:ext cx="27363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Diapo_CommExte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2" name="Groupe 59"/>
          <p:cNvGrpSpPr/>
          <p:nvPr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58" name="Forme libre 57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:\Users\Marion\Desktop\CRM\CREATIONS MARION\LOGO CRM\logoC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54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3" name="Groupe 60"/>
          <p:cNvGrpSpPr/>
          <p:nvPr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59" name="Forme libre 58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91880" y="6525344"/>
            <a:ext cx="4536504" cy="3326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264696"/>
            <a:ext cx="648072" cy="476672"/>
          </a:xfr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2736304" cy="476672"/>
          </a:xfrm>
        </p:spPr>
        <p:txBody>
          <a:bodyPr/>
          <a:lstStyle>
            <a:lvl1pPr algn="ctr">
              <a:defRPr>
                <a:solidFill>
                  <a:srgbClr val="AAC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736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Diapo_CommExte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2" name="Groupe 59"/>
          <p:cNvGrpSpPr/>
          <p:nvPr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58" name="Forme libre 57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:\Users\Marion\Desktop\CRM\CREATIONS MARION\LOGO CRM\logoC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54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3" name="Groupe 60"/>
          <p:cNvGrpSpPr/>
          <p:nvPr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59" name="Forme libre 58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91880" y="6525344"/>
            <a:ext cx="4536504" cy="3326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264696"/>
            <a:ext cx="648072" cy="476672"/>
          </a:xfr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2736304" cy="476672"/>
          </a:xfrm>
        </p:spPr>
        <p:txBody>
          <a:bodyPr/>
          <a:lstStyle>
            <a:lvl1pPr algn="ctr">
              <a:defRPr>
                <a:solidFill>
                  <a:srgbClr val="AAC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736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Diapo_CommExte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2" name="Groupe 59"/>
          <p:cNvGrpSpPr/>
          <p:nvPr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58" name="Forme libre 57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:\Users\Marion\Desktop\CRM\CREATIONS MARION\LOGO CRM\logoC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54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3" name="Groupe 60"/>
          <p:cNvGrpSpPr/>
          <p:nvPr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59" name="Forme libre 58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91880" y="6525344"/>
            <a:ext cx="4536504" cy="3326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264696"/>
            <a:ext cx="648072" cy="476672"/>
          </a:xfr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2736304" cy="476672"/>
          </a:xfrm>
        </p:spPr>
        <p:txBody>
          <a:bodyPr/>
          <a:lstStyle>
            <a:lvl1pPr algn="ctr">
              <a:defRPr>
                <a:solidFill>
                  <a:srgbClr val="AAC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48736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Diapo_CommExte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2" name="Groupe 59"/>
          <p:cNvGrpSpPr/>
          <p:nvPr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58" name="Forme libre 57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:\Users\Marion\Desktop\CRM\CREATIONS MARION\LOGO CRM\logoC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54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3" name="Groupe 60"/>
          <p:cNvGrpSpPr/>
          <p:nvPr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59" name="Forme libre 58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91880" y="6525344"/>
            <a:ext cx="4536504" cy="3326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264696"/>
            <a:ext cx="648072" cy="476672"/>
          </a:xfr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2736304" cy="476672"/>
          </a:xfrm>
        </p:spPr>
        <p:txBody>
          <a:bodyPr/>
          <a:lstStyle>
            <a:lvl1pPr algn="ctr">
              <a:defRPr>
                <a:solidFill>
                  <a:srgbClr val="AAC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53073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Diapo_CommExte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2" name="Groupe 59"/>
          <p:cNvGrpSpPr/>
          <p:nvPr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58" name="Forme libre 57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:\Users\Marion\Desktop\CRM\CREATIONS MARION\LOGO CRM\logoC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54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3" name="Groupe 60"/>
          <p:cNvGrpSpPr/>
          <p:nvPr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59" name="Forme libre 58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91880" y="6525344"/>
            <a:ext cx="4536504" cy="3326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264696"/>
            <a:ext cx="648072" cy="476672"/>
          </a:xfr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2736304" cy="476672"/>
          </a:xfrm>
        </p:spPr>
        <p:txBody>
          <a:bodyPr/>
          <a:lstStyle>
            <a:lvl1pPr algn="ctr">
              <a:defRPr>
                <a:solidFill>
                  <a:srgbClr val="AAC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5307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Diapo_CommExte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2" name="Groupe 59"/>
          <p:cNvGrpSpPr/>
          <p:nvPr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58" name="Forme libre 57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:\Users\Marion\Desktop\CRM\CREATIONS MARION\LOGO CRM\logoC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54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3" name="Groupe 60"/>
          <p:cNvGrpSpPr/>
          <p:nvPr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59" name="Forme libre 58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91880" y="6525344"/>
            <a:ext cx="4536504" cy="3326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264696"/>
            <a:ext cx="648072" cy="476672"/>
          </a:xfr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2736304" cy="476672"/>
          </a:xfrm>
        </p:spPr>
        <p:txBody>
          <a:bodyPr/>
          <a:lstStyle>
            <a:lvl1pPr algn="ctr">
              <a:defRPr>
                <a:solidFill>
                  <a:srgbClr val="AAC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53073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ond_Diapo_CommExter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2" name="Groupe 59"/>
          <p:cNvGrpSpPr/>
          <p:nvPr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58" name="Forme libre 57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orme libre 54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 descr="C:\Users\Marion\Desktop\CRM\CREATIONS MARION\LOGO CRM\logoCR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54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3" name="Groupe 60"/>
          <p:cNvGrpSpPr/>
          <p:nvPr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59" name="Forme libre 58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orme libre 5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91880" y="6525344"/>
            <a:ext cx="4536504" cy="33265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244408" y="6264696"/>
            <a:ext cx="648072" cy="476672"/>
          </a:xfrm>
        </p:spPr>
        <p:txBody>
          <a:bodyPr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480000"/>
            <a:ext cx="2736304" cy="476672"/>
          </a:xfrm>
        </p:spPr>
        <p:txBody>
          <a:bodyPr/>
          <a:lstStyle>
            <a:lvl1pPr algn="ctr">
              <a:defRPr>
                <a:solidFill>
                  <a:srgbClr val="AACED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153073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7" name="Image 6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8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9" name="Forme libre 8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3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4" name="Forme libre 13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94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7" name="Image 6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8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9" name="Forme libre 8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orme libre 9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3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4" name="Forme libre 13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Espace réservé de la date 3"/>
          <p:cNvSpPr txBox="1">
            <a:spLocks/>
          </p:cNvSpPr>
          <p:nvPr userDrawn="1"/>
        </p:nvSpPr>
        <p:spPr bwMode="auto">
          <a:xfrm>
            <a:off x="0" y="6480000"/>
            <a:ext cx="27363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59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8" name="Image 7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9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10" name="Forme libre 9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4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5" name="Forme libre 14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e la date 3"/>
          <p:cNvSpPr txBox="1">
            <a:spLocks/>
          </p:cNvSpPr>
          <p:nvPr userDrawn="1"/>
        </p:nvSpPr>
        <p:spPr bwMode="auto">
          <a:xfrm>
            <a:off x="0" y="6480000"/>
            <a:ext cx="27363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693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10" name="Image 9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11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12" name="Forme libre 11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5" name="Espace réservé du contenu 2"/>
          <p:cNvSpPr>
            <a:spLocks noGrp="1"/>
          </p:cNvSpPr>
          <p:nvPr>
            <p:ph idx="13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6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7" name="Forme libre 16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e la date 3"/>
          <p:cNvSpPr txBox="1">
            <a:spLocks/>
          </p:cNvSpPr>
          <p:nvPr userDrawn="1"/>
        </p:nvSpPr>
        <p:spPr bwMode="auto">
          <a:xfrm>
            <a:off x="0" y="6480000"/>
            <a:ext cx="27363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9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6" name="Image 5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7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8" name="Forme libre 7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2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3" name="Forme libre 12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Espace réservé de la date 3"/>
          <p:cNvSpPr txBox="1">
            <a:spLocks/>
          </p:cNvSpPr>
          <p:nvPr userDrawn="1"/>
        </p:nvSpPr>
        <p:spPr bwMode="auto">
          <a:xfrm>
            <a:off x="0" y="6480000"/>
            <a:ext cx="27363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44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5" name="Image 4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6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7" name="Forme libre 6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orme libre 7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1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2" name="Forme libre 11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e la date 3"/>
          <p:cNvSpPr txBox="1">
            <a:spLocks/>
          </p:cNvSpPr>
          <p:nvPr userDrawn="1"/>
        </p:nvSpPr>
        <p:spPr bwMode="auto">
          <a:xfrm>
            <a:off x="0" y="6480000"/>
            <a:ext cx="27363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17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8" name="Image 7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9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10" name="Forme libre 9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4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5" name="Forme libre 14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e la date 3"/>
          <p:cNvSpPr txBox="1">
            <a:spLocks/>
          </p:cNvSpPr>
          <p:nvPr userDrawn="1"/>
        </p:nvSpPr>
        <p:spPr bwMode="auto">
          <a:xfrm>
            <a:off x="0" y="6480000"/>
            <a:ext cx="27363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2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pic>
        <p:nvPicPr>
          <p:cNvPr id="8" name="Image 7" descr="Fond_Diapo_CommExter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9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10" name="Forme libre 9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2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3" name="Espace réservé du contenu 2"/>
          <p:cNvSpPr>
            <a:spLocks noGrp="1"/>
          </p:cNvSpPr>
          <p:nvPr>
            <p:ph idx="13"/>
          </p:nvPr>
        </p:nvSpPr>
        <p:spPr>
          <a:xfrm>
            <a:off x="539552" y="980728"/>
            <a:ext cx="7920880" cy="4680520"/>
          </a:xfrm>
        </p:spPr>
        <p:txBody>
          <a:bodyPr numCol="1" spcCol="720000">
            <a:normAutofit/>
          </a:bodyPr>
          <a:lstStyle>
            <a:lvl1pPr>
              <a:defRPr>
                <a:solidFill>
                  <a:srgbClr val="004E8D"/>
                </a:solidFill>
              </a:defRPr>
            </a:lvl1pPr>
          </a:lstStyle>
          <a:p>
            <a:pPr marL="540000" lvl="0">
              <a:spcAft>
                <a:spcPts val="1200"/>
              </a:spcAft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14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15" name="Forme libre 14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du numéro de diapositive 5"/>
          <p:cNvSpPr txBox="1">
            <a:spLocks/>
          </p:cNvSpPr>
          <p:nvPr userDrawn="1"/>
        </p:nvSpPr>
        <p:spPr bwMode="auto">
          <a:xfrm>
            <a:off x="8244408" y="6264696"/>
            <a:ext cx="648072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8" name="Espace réservé de la date 3"/>
          <p:cNvSpPr txBox="1">
            <a:spLocks/>
          </p:cNvSpPr>
          <p:nvPr userDrawn="1"/>
        </p:nvSpPr>
        <p:spPr bwMode="auto">
          <a:xfrm>
            <a:off x="0" y="6480000"/>
            <a:ext cx="27363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60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69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00DA4A8A-1BCB-426E-A2D2-F57927F106F7}" type="datetimeFigureOut">
              <a:rPr lang="fr-FR" smtClean="0"/>
              <a:t>13/10/2016</a:t>
            </a:fld>
            <a:endParaRPr lang="fr-FR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913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fld id="{2209A07E-EC58-4361-9B52-245739E74ADB}" type="slidenum">
              <a:rPr lang="fr-FR" smtClean="0"/>
              <a:t>‹N°›</a:t>
            </a:fld>
            <a:endParaRPr lang="fr-FR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16923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2400">
              <a:latin typeface="Times New Roman" pitchFamily="18" charset="0"/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rgbClr val="16923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2400">
              <a:latin typeface="Times New Roman" pitchFamily="18" charset="0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sz="2400">
              <a:latin typeface="Times New Roman" pitchFamily="18" charset="0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 rot="5400000">
            <a:off x="-424656" y="2032794"/>
            <a:ext cx="1079500" cy="230188"/>
          </a:xfrm>
          <a:prstGeom prst="rect">
            <a:avLst/>
          </a:prstGeom>
          <a:gradFill rotWithShape="1">
            <a:gsLst>
              <a:gs pos="0">
                <a:srgbClr val="169236"/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auto">
          <a:xfrm rot="5400000">
            <a:off x="-424656" y="4802981"/>
            <a:ext cx="1079500" cy="23018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17788" y="6248400"/>
            <a:ext cx="390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fr-FR"/>
          </a:p>
        </p:txBody>
      </p:sp>
      <p:pic>
        <p:nvPicPr>
          <p:cNvPr id="1037" name="Picture 1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0988"/>
            <a:ext cx="14398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 descr="Fond_Diapo_CommExterne.png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-1" y="-27384"/>
            <a:ext cx="9152865" cy="7029400"/>
          </a:xfrm>
          <a:prstGeom prst="rect">
            <a:avLst/>
          </a:prstGeom>
        </p:spPr>
      </p:pic>
      <p:grpSp>
        <p:nvGrpSpPr>
          <p:cNvPr id="15" name="Groupe 59"/>
          <p:cNvGrpSpPr/>
          <p:nvPr userDrawn="1"/>
        </p:nvGrpSpPr>
        <p:grpSpPr>
          <a:xfrm>
            <a:off x="-219919" y="-171400"/>
            <a:ext cx="7685590" cy="2592288"/>
            <a:chOff x="-219919" y="-171400"/>
            <a:chExt cx="7685590" cy="2592288"/>
          </a:xfrm>
        </p:grpSpPr>
        <p:sp>
          <p:nvSpPr>
            <p:cNvPr id="16" name="Forme libre 15"/>
            <p:cNvSpPr/>
            <p:nvPr userDrawn="1"/>
          </p:nvSpPr>
          <p:spPr>
            <a:xfrm>
              <a:off x="-185195" y="382185"/>
              <a:ext cx="796755" cy="2038703"/>
            </a:xfrm>
            <a:custGeom>
              <a:avLst/>
              <a:gdLst>
                <a:gd name="connsiteX0" fmla="*/ 104172 w 960699"/>
                <a:gd name="connsiteY0" fmla="*/ 1701479 h 1701479"/>
                <a:gd name="connsiteX1" fmla="*/ 960699 w 960699"/>
                <a:gd name="connsiteY1" fmla="*/ 0 h 1701479"/>
                <a:gd name="connsiteX2" fmla="*/ 0 w 960699"/>
                <a:gd name="connsiteY2" fmla="*/ 358816 h 1701479"/>
                <a:gd name="connsiteX3" fmla="*/ 104172 w 960699"/>
                <a:gd name="connsiteY3" fmla="*/ 1701479 h 17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699" h="1701479">
                  <a:moveTo>
                    <a:pt x="104172" y="1701479"/>
                  </a:moveTo>
                  <a:lnTo>
                    <a:pt x="960699" y="0"/>
                  </a:lnTo>
                  <a:lnTo>
                    <a:pt x="0" y="358816"/>
                  </a:lnTo>
                  <a:lnTo>
                    <a:pt x="104172" y="1701479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 userDrawn="1"/>
          </p:nvSpPr>
          <p:spPr>
            <a:xfrm>
              <a:off x="-219919" y="-171400"/>
              <a:ext cx="7685590" cy="1217902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1119511 w 7685590"/>
                <a:gd name="connsiteY1" fmla="*/ 609755 h 1145894"/>
                <a:gd name="connsiteX2" fmla="*/ 7024167 w 7685590"/>
                <a:gd name="connsiteY2" fmla="*/ 609755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85590" h="1145894">
                  <a:moveTo>
                    <a:pt x="127322" y="1145894"/>
                  </a:moveTo>
                  <a:lnTo>
                    <a:pt x="1119511" y="609755"/>
                  </a:lnTo>
                  <a:lnTo>
                    <a:pt x="7024167" y="609755"/>
                  </a:lnTo>
                  <a:lnTo>
                    <a:pt x="7685590" y="0"/>
                  </a:lnTo>
                  <a:lnTo>
                    <a:pt x="0" y="23150"/>
                  </a:lnTo>
                  <a:lnTo>
                    <a:pt x="127322" y="1145894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Picture 2" descr="C:\Users\Marion\Desktop\CRM\CREATIONS MARION\LOGO CRM\logoCRM.png"/>
          <p:cNvPicPr>
            <a:picLocks noChangeAspect="1" noChangeArrowheads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841964" y="138107"/>
            <a:ext cx="792088" cy="526867"/>
          </a:xfrm>
          <a:prstGeom prst="rect">
            <a:avLst/>
          </a:prstGeom>
          <a:noFill/>
        </p:spPr>
      </p:pic>
      <p:sp>
        <p:nvSpPr>
          <p:cNvPr id="19" name="Espace réservé du contenu 2"/>
          <p:cNvSpPr txBox="1">
            <a:spLocks/>
          </p:cNvSpPr>
          <p:nvPr userDrawn="1"/>
        </p:nvSpPr>
        <p:spPr>
          <a:xfrm>
            <a:off x="539552" y="980728"/>
            <a:ext cx="7920880" cy="4680520"/>
          </a:xfrm>
          <a:prstGeom prst="rect">
            <a:avLst/>
          </a:prstGeom>
        </p:spPr>
        <p:txBody>
          <a:bodyPr numCol="1" spcCol="720000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9236"/>
              </a:buClr>
              <a:buSzPct val="75000"/>
              <a:buFont typeface="Wingdings" pitchFamily="2" charset="2"/>
              <a:buChar char="p"/>
              <a:defRPr sz="2800">
                <a:solidFill>
                  <a:srgbClr val="004E8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69236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0">
              <a:spcAft>
                <a:spcPts val="1200"/>
              </a:spcAft>
              <a:buFont typeface="Wingdings" pitchFamily="2" charset="2"/>
              <a:buNone/>
            </a:pPr>
            <a:r>
              <a:rPr lang="fr-FR" sz="2500" smtClean="0">
                <a:solidFill>
                  <a:srgbClr val="BCBEC0"/>
                </a:solidFill>
              </a:rPr>
              <a:t>Cliquez pour modifier les styles du texte du masque</a:t>
            </a:r>
          </a:p>
        </p:txBody>
      </p:sp>
      <p:grpSp>
        <p:nvGrpSpPr>
          <p:cNvPr id="20" name="Groupe 60"/>
          <p:cNvGrpSpPr/>
          <p:nvPr userDrawn="1"/>
        </p:nvGrpSpPr>
        <p:grpSpPr>
          <a:xfrm>
            <a:off x="2411760" y="4228336"/>
            <a:ext cx="6976080" cy="2873072"/>
            <a:chOff x="2411760" y="4228336"/>
            <a:chExt cx="6976080" cy="2873072"/>
          </a:xfrm>
        </p:grpSpPr>
        <p:sp>
          <p:nvSpPr>
            <p:cNvPr id="21" name="Forme libre 20"/>
            <p:cNvSpPr/>
            <p:nvPr userDrawn="1"/>
          </p:nvSpPr>
          <p:spPr>
            <a:xfrm>
              <a:off x="8361680" y="4228336"/>
              <a:ext cx="1026160" cy="2280920"/>
            </a:xfrm>
            <a:custGeom>
              <a:avLst/>
              <a:gdLst>
                <a:gd name="connsiteX0" fmla="*/ 0 w 731520"/>
                <a:gd name="connsiteY0" fmla="*/ 2118360 h 2118360"/>
                <a:gd name="connsiteX1" fmla="*/ 502920 w 731520"/>
                <a:gd name="connsiteY1" fmla="*/ 0 h 2118360"/>
                <a:gd name="connsiteX2" fmla="*/ 731520 w 731520"/>
                <a:gd name="connsiteY2" fmla="*/ 1905000 h 2118360"/>
                <a:gd name="connsiteX3" fmla="*/ 0 w 731520"/>
                <a:gd name="connsiteY3" fmla="*/ 2118360 h 2118360"/>
                <a:gd name="connsiteX0" fmla="*/ 0 w 1026160"/>
                <a:gd name="connsiteY0" fmla="*/ 2280920 h 2280920"/>
                <a:gd name="connsiteX1" fmla="*/ 797560 w 1026160"/>
                <a:gd name="connsiteY1" fmla="*/ 0 h 2280920"/>
                <a:gd name="connsiteX2" fmla="*/ 1026160 w 1026160"/>
                <a:gd name="connsiteY2" fmla="*/ 1905000 h 2280920"/>
                <a:gd name="connsiteX3" fmla="*/ 0 w 1026160"/>
                <a:gd name="connsiteY3" fmla="*/ 2280920 h 228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6160" h="2280920">
                  <a:moveTo>
                    <a:pt x="0" y="2280920"/>
                  </a:moveTo>
                  <a:lnTo>
                    <a:pt x="797560" y="0"/>
                  </a:lnTo>
                  <a:lnTo>
                    <a:pt x="1026160" y="1905000"/>
                  </a:lnTo>
                  <a:lnTo>
                    <a:pt x="0" y="2280920"/>
                  </a:lnTo>
                  <a:close/>
                </a:path>
              </a:pathLst>
            </a:custGeom>
            <a:solidFill>
              <a:srgbClr val="D8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 userDrawn="1"/>
          </p:nvSpPr>
          <p:spPr>
            <a:xfrm flipH="1" flipV="1">
              <a:off x="2411760" y="5877272"/>
              <a:ext cx="6893912" cy="1224136"/>
            </a:xfrm>
            <a:custGeom>
              <a:avLst/>
              <a:gdLst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979534 w 7685590"/>
                <a:gd name="connsiteY2" fmla="*/ 636608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6101499 w 7685590"/>
                <a:gd name="connsiteY2" fmla="*/ 535587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7685590"/>
                <a:gd name="connsiteY0" fmla="*/ 1145894 h 1145894"/>
                <a:gd name="connsiteX1" fmla="*/ 937549 w 7685590"/>
                <a:gd name="connsiteY1" fmla="*/ 636608 h 1145894"/>
                <a:gd name="connsiteX2" fmla="*/ 5813482 w 7685590"/>
                <a:gd name="connsiteY2" fmla="*/ 603399 h 1145894"/>
                <a:gd name="connsiteX3" fmla="*/ 7685590 w 7685590"/>
                <a:gd name="connsiteY3" fmla="*/ 0 h 1145894"/>
                <a:gd name="connsiteX4" fmla="*/ 0 w 7685590"/>
                <a:gd name="connsiteY4" fmla="*/ 23150 h 1145894"/>
                <a:gd name="connsiteX5" fmla="*/ 127322 w 7685590"/>
                <a:gd name="connsiteY5" fmla="*/ 1145894 h 1145894"/>
                <a:gd name="connsiteX0" fmla="*/ 127322 w 6677532"/>
                <a:gd name="connsiteY0" fmla="*/ 1152803 h 1152803"/>
                <a:gd name="connsiteX1" fmla="*/ 937549 w 6677532"/>
                <a:gd name="connsiteY1" fmla="*/ 643517 h 1152803"/>
                <a:gd name="connsiteX2" fmla="*/ 5813482 w 6677532"/>
                <a:gd name="connsiteY2" fmla="*/ 610308 h 1152803"/>
                <a:gd name="connsiteX3" fmla="*/ 6677532 w 6677532"/>
                <a:gd name="connsiteY3" fmla="*/ 0 h 1152803"/>
                <a:gd name="connsiteX4" fmla="*/ 0 w 6677532"/>
                <a:gd name="connsiteY4" fmla="*/ 30059 h 1152803"/>
                <a:gd name="connsiteX5" fmla="*/ 127322 w 6677532"/>
                <a:gd name="connsiteY5" fmla="*/ 1152803 h 1152803"/>
                <a:gd name="connsiteX0" fmla="*/ 127322 w 6749536"/>
                <a:gd name="connsiteY0" fmla="*/ 1152803 h 1152803"/>
                <a:gd name="connsiteX1" fmla="*/ 937549 w 6749536"/>
                <a:gd name="connsiteY1" fmla="*/ 643517 h 1152803"/>
                <a:gd name="connsiteX2" fmla="*/ 5813482 w 6749536"/>
                <a:gd name="connsiteY2" fmla="*/ 610308 h 1152803"/>
                <a:gd name="connsiteX3" fmla="*/ 6677532 w 6749536"/>
                <a:gd name="connsiteY3" fmla="*/ 0 h 1152803"/>
                <a:gd name="connsiteX4" fmla="*/ 6749536 w 6749536"/>
                <a:gd name="connsiteY4" fmla="*/ 1 h 1152803"/>
                <a:gd name="connsiteX5" fmla="*/ 0 w 6749536"/>
                <a:gd name="connsiteY5" fmla="*/ 30059 h 1152803"/>
                <a:gd name="connsiteX6" fmla="*/ 127322 w 6749536"/>
                <a:gd name="connsiteY6" fmla="*/ 1152803 h 1152803"/>
                <a:gd name="connsiteX0" fmla="*/ 127322 w 6893544"/>
                <a:gd name="connsiteY0" fmla="*/ 1152803 h 1152803"/>
                <a:gd name="connsiteX1" fmla="*/ 937549 w 6893544"/>
                <a:gd name="connsiteY1" fmla="*/ 643517 h 1152803"/>
                <a:gd name="connsiteX2" fmla="*/ 5813482 w 6893544"/>
                <a:gd name="connsiteY2" fmla="*/ 610308 h 1152803"/>
                <a:gd name="connsiteX3" fmla="*/ 6677532 w 6893544"/>
                <a:gd name="connsiteY3" fmla="*/ 0 h 1152803"/>
                <a:gd name="connsiteX4" fmla="*/ 6893544 w 6893544"/>
                <a:gd name="connsiteY4" fmla="*/ 1 h 1152803"/>
                <a:gd name="connsiteX5" fmla="*/ 0 w 6893544"/>
                <a:gd name="connsiteY5" fmla="*/ 30059 h 1152803"/>
                <a:gd name="connsiteX6" fmla="*/ 127322 w 6893544"/>
                <a:gd name="connsiteY6" fmla="*/ 1152803 h 1152803"/>
                <a:gd name="connsiteX0" fmla="*/ 127322 w 6893544"/>
                <a:gd name="connsiteY0" fmla="*/ 1152802 h 1152802"/>
                <a:gd name="connsiteX1" fmla="*/ 937549 w 6893544"/>
                <a:gd name="connsiteY1" fmla="*/ 643516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  <a:gd name="connsiteX0" fmla="*/ 127322 w 6893544"/>
                <a:gd name="connsiteY0" fmla="*/ 1152802 h 1152802"/>
                <a:gd name="connsiteX1" fmla="*/ 1205216 w 6893544"/>
                <a:gd name="connsiteY1" fmla="*/ 610307 h 1152802"/>
                <a:gd name="connsiteX2" fmla="*/ 5813482 w 6893544"/>
                <a:gd name="connsiteY2" fmla="*/ 610307 h 1152802"/>
                <a:gd name="connsiteX3" fmla="*/ 6821540 w 6893544"/>
                <a:gd name="connsiteY3" fmla="*/ 0 h 1152802"/>
                <a:gd name="connsiteX4" fmla="*/ 6893544 w 6893544"/>
                <a:gd name="connsiteY4" fmla="*/ 0 h 1152802"/>
                <a:gd name="connsiteX5" fmla="*/ 0 w 6893544"/>
                <a:gd name="connsiteY5" fmla="*/ 30058 h 1152802"/>
                <a:gd name="connsiteX6" fmla="*/ 127322 w 6893544"/>
                <a:gd name="connsiteY6" fmla="*/ 1152802 h 115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3544" h="1152802">
                  <a:moveTo>
                    <a:pt x="127322" y="1152802"/>
                  </a:moveTo>
                  <a:lnTo>
                    <a:pt x="1205216" y="610307"/>
                  </a:lnTo>
                  <a:lnTo>
                    <a:pt x="5813482" y="610307"/>
                  </a:lnTo>
                  <a:lnTo>
                    <a:pt x="6821540" y="0"/>
                  </a:lnTo>
                  <a:lnTo>
                    <a:pt x="6893544" y="0"/>
                  </a:lnTo>
                  <a:lnTo>
                    <a:pt x="0" y="30058"/>
                  </a:lnTo>
                  <a:lnTo>
                    <a:pt x="127322" y="1152802"/>
                  </a:lnTo>
                  <a:close/>
                </a:path>
              </a:pathLst>
            </a:custGeom>
            <a:solidFill>
              <a:srgbClr val="004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3" name="Espace réservé du numéro de diapositive 5"/>
          <p:cNvSpPr txBox="1">
            <a:spLocks/>
          </p:cNvSpPr>
          <p:nvPr userDrawn="1"/>
        </p:nvSpPr>
        <p:spPr>
          <a:xfrm>
            <a:off x="8244408" y="6264696"/>
            <a:ext cx="648072" cy="47667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14A493-81E2-4458-BF3C-3866295B61C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e la date 3"/>
          <p:cNvSpPr txBox="1">
            <a:spLocks/>
          </p:cNvSpPr>
          <p:nvPr userDrawn="1"/>
        </p:nvSpPr>
        <p:spPr>
          <a:xfrm>
            <a:off x="0" y="6480000"/>
            <a:ext cx="2736304" cy="47667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800" kern="1200">
                <a:solidFill>
                  <a:srgbClr val="AACEDE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B2F8A2-4A23-4E2A-8E9C-8A70547DABFD}" type="datetime1">
              <a:rPr lang="fr-FR" smtClean="0"/>
              <a:pPr/>
              <a:t>13/10/2016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923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923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923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923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9236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923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923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923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169236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69236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69236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9552" y="1556792"/>
            <a:ext cx="3816424" cy="3403106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/>
              <a:t/>
            </a:r>
            <a:br>
              <a:rPr lang="fr-FR" sz="4400" dirty="0" smtClean="0"/>
            </a:br>
            <a:r>
              <a:rPr lang="fr-FR" sz="4400" dirty="0" smtClean="0">
                <a:solidFill>
                  <a:schemeClr val="tx1"/>
                </a:solidFill>
              </a:rPr>
              <a:t>Expérience d’une </a:t>
            </a:r>
            <a:r>
              <a:rPr lang="fr-FR" sz="4400" dirty="0">
                <a:solidFill>
                  <a:schemeClr val="accent4"/>
                </a:solidFill>
              </a:rPr>
              <a:t>d</a:t>
            </a:r>
            <a:r>
              <a:rPr lang="fr-FR" sz="4400" b="0" dirty="0" smtClean="0">
                <a:solidFill>
                  <a:schemeClr val="accent4"/>
                </a:solidFill>
              </a:rPr>
              <a:t>émarche</a:t>
            </a:r>
            <a:br>
              <a:rPr lang="fr-FR" sz="4400" b="0" dirty="0" smtClean="0">
                <a:solidFill>
                  <a:schemeClr val="accent4"/>
                </a:solidFill>
              </a:rPr>
            </a:br>
            <a:r>
              <a:rPr lang="fr-FR" sz="4400" dirty="0" smtClean="0">
                <a:solidFill>
                  <a:schemeClr val="accent4"/>
                </a:solidFill>
              </a:rPr>
              <a:t>de certification V2014 réussie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400" dirty="0" smtClean="0"/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587BD2-9C33-4322-9764-2336B83A706D}" type="slidenum">
              <a:rPr lang="fr-FR" altLang="en-US"/>
              <a:pPr eaLnBrk="1" hangingPunct="1"/>
              <a:t>1</a:t>
            </a:fld>
            <a:endParaRPr lang="fr-FR" altLang="en-US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2476128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Text Box 8"/>
          <p:cNvSpPr txBox="1">
            <a:spLocks noChangeArrowheads="1"/>
          </p:cNvSpPr>
          <p:nvPr/>
        </p:nvSpPr>
        <p:spPr bwMode="auto">
          <a:xfrm>
            <a:off x="3752056" y="5373216"/>
            <a:ext cx="51404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b="1" dirty="0" smtClean="0">
                <a:solidFill>
                  <a:srgbClr val="FF0000"/>
                </a:solidFill>
              </a:rPr>
              <a:t>Journée régionale Qualité et</a:t>
            </a:r>
          </a:p>
          <a:p>
            <a:pPr algn="ctr" eaLnBrk="1" hangingPunct="1"/>
            <a:r>
              <a:rPr lang="fr-FR" b="1" dirty="0" smtClean="0">
                <a:solidFill>
                  <a:srgbClr val="FF0000"/>
                </a:solidFill>
              </a:rPr>
              <a:t> Sécurité des soins</a:t>
            </a:r>
          </a:p>
          <a:p>
            <a:pPr algn="ctr" eaLnBrk="1" hangingPunct="1"/>
            <a:r>
              <a:rPr lang="fr-FR" b="1" dirty="0" smtClean="0">
                <a:solidFill>
                  <a:srgbClr val="FF0000"/>
                </a:solidFill>
              </a:rPr>
              <a:t> du 14 octobre 2016</a:t>
            </a:r>
          </a:p>
          <a:p>
            <a:pPr algn="ctr" eaLnBrk="1" hangingPunct="1"/>
            <a:r>
              <a:rPr lang="fr-FR" b="1" dirty="0" err="1" smtClean="0">
                <a:solidFill>
                  <a:srgbClr val="FF0000"/>
                </a:solidFill>
              </a:rPr>
              <a:t>Villers-Les-Nancy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94" y="319230"/>
            <a:ext cx="2416006" cy="7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2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315416"/>
            <a:ext cx="7164288" cy="113982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fontAlgn="auto">
              <a:spcAft>
                <a:spcPts val="0"/>
              </a:spcAft>
            </a:pPr>
            <a:r>
              <a:rPr lang="fr-FR" sz="2800" kern="1200" dirty="0">
                <a:solidFill>
                  <a:schemeClr val="bg1"/>
                </a:solidFill>
              </a:rPr>
              <a:t>Caractéristiques de la démarche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La démarche :</a:t>
            </a:r>
          </a:p>
          <a:p>
            <a:pPr lvl="1"/>
            <a:r>
              <a:rPr lang="fr-FR" dirty="0" smtClean="0"/>
              <a:t>Compte qualité format papier</a:t>
            </a:r>
          </a:p>
          <a:p>
            <a:pPr lvl="1"/>
            <a:r>
              <a:rPr lang="fr-FR" dirty="0"/>
              <a:t>6</a:t>
            </a:r>
            <a:r>
              <a:rPr lang="fr-FR" dirty="0" smtClean="0"/>
              <a:t> thématiques abordées. Le CRM fait partie des premiers établissements à avoir passé la visite de certification V2014</a:t>
            </a:r>
          </a:p>
          <a:p>
            <a:pPr lvl="1"/>
            <a:r>
              <a:rPr lang="fr-FR" dirty="0" smtClean="0"/>
              <a:t>Deux visiteurs experts : un cadre de santé et un directeur (EHPAD)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pas de médecin SSR !</a:t>
            </a:r>
            <a:endParaRPr lang="fr-FR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dirty="0" smtClean="0">
                <a:sym typeface="Wingdings" pitchFamily="2" charset="2"/>
              </a:rPr>
              <a:t>4 jours de visite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Une nouvelle approche pour les visiteurs experts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980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36104" y="-315416"/>
            <a:ext cx="7164288" cy="113982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fontAlgn="auto">
              <a:spcAft>
                <a:spcPts val="0"/>
              </a:spcAft>
            </a:pPr>
            <a:r>
              <a:rPr lang="fr-FR" sz="2800" kern="1200" dirty="0">
                <a:solidFill>
                  <a:schemeClr val="bg1"/>
                </a:solidFill>
              </a:rPr>
              <a:t>Rappel des thématiques obligatoires</a:t>
            </a:r>
          </a:p>
        </p:txBody>
      </p:sp>
      <p:sp>
        <p:nvSpPr>
          <p:cNvPr id="34818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CA0BB8-6D13-46A1-9638-4B0567637B09}" type="slidenum">
              <a:rPr lang="fr-FR" altLang="en-US"/>
              <a:pPr eaLnBrk="1" hangingPunct="1"/>
              <a:t>11</a:t>
            </a:fld>
            <a:endParaRPr lang="fr-FR" altLang="en-US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99" y="1556792"/>
            <a:ext cx="8430802" cy="5184576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6" y="1700808"/>
            <a:ext cx="288032" cy="3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9577"/>
            <a:ext cx="288032" cy="3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544612"/>
            <a:ext cx="288032" cy="3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656767"/>
            <a:ext cx="288032" cy="3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49080"/>
            <a:ext cx="288032" cy="3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1988840"/>
            <a:ext cx="288032" cy="3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315416"/>
            <a:ext cx="7164288" cy="113982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fontAlgn="auto">
              <a:spcAft>
                <a:spcPts val="0"/>
              </a:spcAft>
            </a:pPr>
            <a:r>
              <a:rPr lang="fr-FR" sz="2800" kern="1200" dirty="0" smtClean="0">
                <a:solidFill>
                  <a:schemeClr val="bg1"/>
                </a:solidFill>
              </a:rPr>
              <a:t>Préparation de la visite</a:t>
            </a:r>
            <a:endParaRPr lang="fr-FR" sz="2800" kern="1200" dirty="0">
              <a:solidFill>
                <a:schemeClr val="bg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04664"/>
            <a:ext cx="8229600" cy="45307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Le retro-planning  </a:t>
            </a:r>
            <a:r>
              <a:rPr lang="fr-FR" sz="2400" dirty="0" smtClean="0">
                <a:solidFill>
                  <a:srgbClr val="FF0000"/>
                </a:solidFill>
              </a:rPr>
              <a:t>(juillet 2014 à mars 2015)</a:t>
            </a:r>
            <a:r>
              <a:rPr lang="fr-FR" dirty="0" smtClean="0">
                <a:solidFill>
                  <a:srgbClr val="FF0000"/>
                </a:solidFill>
              </a:rPr>
              <a:t> :</a:t>
            </a:r>
          </a:p>
          <a:p>
            <a:pPr lvl="1"/>
            <a:r>
              <a:rPr lang="fr-FR" dirty="0" smtClean="0"/>
              <a:t>Remplissage compte qualité juillet / septembre avec pilotes</a:t>
            </a:r>
          </a:p>
          <a:p>
            <a:pPr lvl="1"/>
            <a:r>
              <a:rPr lang="fr-FR" dirty="0" smtClean="0"/>
              <a:t>Envoi du compte qualité en octobre 2014</a:t>
            </a:r>
          </a:p>
          <a:p>
            <a:pPr lvl="1"/>
            <a:r>
              <a:rPr lang="fr-FR" dirty="0" smtClean="0"/>
              <a:t>Informations régulières des équipes « Les Jeudis de l’info »</a:t>
            </a:r>
          </a:p>
          <a:p>
            <a:pPr lvl="1"/>
            <a:r>
              <a:rPr lang="fr-FR" dirty="0" smtClean="0"/>
              <a:t>Mise en œuvre des nouveaux outils</a:t>
            </a:r>
          </a:p>
          <a:p>
            <a:pPr lvl="2"/>
            <a:r>
              <a:rPr lang="fr-FR" dirty="0" smtClean="0"/>
              <a:t>Audit de processus (X4)</a:t>
            </a:r>
          </a:p>
          <a:p>
            <a:pPr lvl="2"/>
            <a:r>
              <a:rPr lang="fr-FR" dirty="0" smtClean="0"/>
              <a:t>Patient traceur (X6)</a:t>
            </a:r>
          </a:p>
          <a:p>
            <a:pPr lvl="1"/>
            <a:r>
              <a:rPr lang="fr-FR" dirty="0" smtClean="0"/>
              <a:t>Semaine nationale de la sécurité des patients pour sensibiliser les équipes (circuit du médicament, risque infectieux)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Planning de la visite reçu tardivement (début mars)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2 semaines avant la visite</a:t>
            </a:r>
            <a:endParaRPr lang="fr-FR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5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36104" y="-315416"/>
            <a:ext cx="7164288" cy="113982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fontAlgn="auto">
              <a:spcAft>
                <a:spcPts val="0"/>
              </a:spcAft>
            </a:pPr>
            <a:r>
              <a:rPr lang="fr-FR" sz="2800" kern="1200" dirty="0">
                <a:solidFill>
                  <a:schemeClr val="bg1"/>
                </a:solidFill>
              </a:rPr>
              <a:t>Déroulement de la démarche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338435"/>
            <a:ext cx="8075240" cy="45307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La visite:</a:t>
            </a:r>
          </a:p>
          <a:p>
            <a:pPr lvl="1"/>
            <a:r>
              <a:rPr lang="fr-FR" dirty="0" smtClean="0"/>
              <a:t>Du 24 au 27 mars 2015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Le pré-rapport: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Reçu 22 septembre 2015, renvoyé avec les observations le 15 octobre.</a:t>
            </a:r>
          </a:p>
          <a:p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dirty="0" smtClean="0">
                <a:solidFill>
                  <a:srgbClr val="FF0000"/>
                </a:solidFill>
              </a:rPr>
              <a:t>décision finale :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Rapport reçu le 8 décembre 2015 (dossier passé en commission de certification le 17 novembre 2015)</a:t>
            </a:r>
          </a:p>
          <a:p>
            <a:pPr marL="457200" lvl="1" indent="0" algn="ctr">
              <a:buNone/>
            </a:pPr>
            <a:r>
              <a:rPr lang="fr-FR" sz="2800" b="1" dirty="0" smtClean="0"/>
              <a:t>Durée = 260 jours (9 mois) </a:t>
            </a:r>
            <a:r>
              <a:rPr lang="fr-FR" sz="2800" b="1" dirty="0" smtClean="0"/>
              <a:t>!</a:t>
            </a:r>
            <a:endParaRPr lang="fr-FR" sz="2800" b="1" dirty="0" smtClean="0"/>
          </a:p>
          <a:p>
            <a:pPr marL="457200" lvl="1" indent="0" algn="ctr">
              <a:buNone/>
            </a:pPr>
            <a:r>
              <a:rPr lang="fr-FR" sz="2000" b="1" dirty="0" smtClean="0"/>
              <a:t>-Quelle pertinence pour l’organisation ? </a:t>
            </a:r>
          </a:p>
          <a:p>
            <a:pPr marL="457200" lvl="1" indent="0" algn="ctr">
              <a:buNone/>
            </a:pPr>
            <a:r>
              <a:rPr lang="fr-FR" sz="2000" b="1" dirty="0" smtClean="0"/>
              <a:t>-Quelle </a:t>
            </a:r>
            <a:r>
              <a:rPr lang="fr-FR" sz="2000" b="1" dirty="0"/>
              <a:t>pertinence pour les collaborateurs ?</a:t>
            </a:r>
          </a:p>
          <a:p>
            <a:pPr marL="457200" lvl="1" indent="0" algn="ctr">
              <a:buNone/>
            </a:pPr>
            <a:r>
              <a:rPr lang="fr-FR" sz="2000" b="1" dirty="0" smtClean="0"/>
              <a:t>-Quelle </a:t>
            </a:r>
            <a:r>
              <a:rPr lang="fr-FR" sz="2000" b="1" dirty="0" smtClean="0"/>
              <a:t>crédibilité </a:t>
            </a:r>
            <a:r>
              <a:rPr lang="fr-FR" sz="2000" b="1" dirty="0"/>
              <a:t>de la démarche </a:t>
            </a:r>
            <a:r>
              <a:rPr lang="fr-FR" sz="2000" b="1" dirty="0" smtClean="0"/>
              <a:t>QGR ?</a:t>
            </a:r>
            <a:endParaRPr lang="fr-FR" sz="2000" b="1" dirty="0"/>
          </a:p>
          <a:p>
            <a:pPr marL="457200" lvl="1" indent="0" algn="ctr">
              <a:buNone/>
            </a:pPr>
            <a:r>
              <a:rPr lang="fr-FR" sz="2000" b="1" dirty="0" smtClean="0"/>
              <a:t>-Les </a:t>
            </a:r>
            <a:r>
              <a:rPr lang="fr-FR" sz="2000" b="1" dirty="0"/>
              <a:t>contraintes sont </a:t>
            </a:r>
            <a:r>
              <a:rPr lang="fr-FR" sz="2000" b="1" dirty="0" smtClean="0"/>
              <a:t>unilatérales (contraintes </a:t>
            </a:r>
            <a:r>
              <a:rPr lang="fr-FR" sz="2000" b="1" u="sng" dirty="0" smtClean="0"/>
              <a:t>très</a:t>
            </a:r>
            <a:r>
              <a:rPr lang="fr-FR" sz="2000" b="1" dirty="0" smtClean="0"/>
              <a:t> fortes avant la démarche)</a:t>
            </a:r>
            <a:endParaRPr lang="fr-FR" sz="2000" b="1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194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387424"/>
            <a:ext cx="7283152" cy="113982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fontAlgn="auto">
              <a:spcAft>
                <a:spcPts val="0"/>
              </a:spcAft>
            </a:pPr>
            <a:r>
              <a:rPr lang="fr-FR" sz="2800" kern="1200" dirty="0">
                <a:solidFill>
                  <a:schemeClr val="bg1"/>
                </a:solidFill>
              </a:rPr>
              <a:t>Visite de certification V2014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530725"/>
          </a:xfrm>
        </p:spPr>
        <p:txBody>
          <a:bodyPr/>
          <a:lstStyle/>
          <a:p>
            <a:pPr eaLnBrk="1" hangingPunct="1"/>
            <a:endParaRPr lang="fr-FR" sz="4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fr-FR" sz="4000" dirty="0" smtClean="0">
                <a:solidFill>
                  <a:srgbClr val="FF0000"/>
                </a:solidFill>
              </a:rPr>
              <a:t>Réunion de clôture :</a:t>
            </a:r>
          </a:p>
          <a:p>
            <a:pPr lvl="1"/>
            <a:r>
              <a:rPr lang="fr-FR" sz="3600" dirty="0" smtClean="0">
                <a:solidFill>
                  <a:srgbClr val="FF0000"/>
                </a:solidFill>
              </a:rPr>
              <a:t>Appréciation globale des visiteurs experts : démarche d’amélioration de la qualité fiable et durable</a:t>
            </a:r>
            <a:endParaRPr lang="fr-FR" sz="3600" dirty="0">
              <a:solidFill>
                <a:srgbClr val="FF0000"/>
              </a:solidFill>
            </a:endParaRPr>
          </a:p>
          <a:p>
            <a:pPr lvl="1"/>
            <a:r>
              <a:rPr lang="fr-FR" sz="3600" dirty="0" smtClean="0">
                <a:solidFill>
                  <a:srgbClr val="FF0000"/>
                </a:solidFill>
              </a:rPr>
              <a:t>Valorisation du travail réalisé par les équipes</a:t>
            </a:r>
          </a:p>
        </p:txBody>
      </p:sp>
    </p:spTree>
    <p:extLst>
      <p:ext uri="{BB962C8B-B14F-4D97-AF65-F5344CB8AC3E}">
        <p14:creationId xmlns:p14="http://schemas.microsoft.com/office/powerpoint/2010/main" val="28662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-387424"/>
            <a:ext cx="7283152" cy="113982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fontAlgn="auto">
              <a:spcAft>
                <a:spcPts val="0"/>
              </a:spcAft>
            </a:pPr>
            <a:r>
              <a:rPr lang="fr-FR" sz="2800" kern="1200" dirty="0">
                <a:solidFill>
                  <a:schemeClr val="bg1"/>
                </a:solidFill>
              </a:rPr>
              <a:t>Le vécu de la visite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4530725"/>
          </a:xfrm>
        </p:spPr>
        <p:txBody>
          <a:bodyPr/>
          <a:lstStyle/>
          <a:p>
            <a:pPr marL="0" indent="0" eaLnBrk="1" hangingPunct="1">
              <a:buNone/>
            </a:pPr>
            <a:endParaRPr lang="fr-FR" sz="4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fr-FR" sz="3200" dirty="0" smtClean="0">
                <a:solidFill>
                  <a:srgbClr val="FF0000"/>
                </a:solidFill>
              </a:rPr>
              <a:t>Des visiteurs experts à l’écoute</a:t>
            </a:r>
          </a:p>
          <a:p>
            <a:pPr eaLnBrk="1" hangingPunct="1"/>
            <a:r>
              <a:rPr lang="fr-FR" sz="3200" dirty="0" smtClean="0">
                <a:solidFill>
                  <a:srgbClr val="FF0000"/>
                </a:solidFill>
              </a:rPr>
              <a:t>Des visiteurs experts ouverts à la discussion</a:t>
            </a:r>
          </a:p>
          <a:p>
            <a:pPr eaLnBrk="1" hangingPunct="1"/>
            <a:r>
              <a:rPr lang="fr-FR" sz="3200" dirty="0" smtClean="0">
                <a:solidFill>
                  <a:srgbClr val="FF0000"/>
                </a:solidFill>
              </a:rPr>
              <a:t>Des visiteurs experts sur le terrain</a:t>
            </a:r>
          </a:p>
          <a:p>
            <a:pPr eaLnBrk="1" hangingPunct="1"/>
            <a:r>
              <a:rPr lang="fr-FR" sz="3200" dirty="0" smtClean="0">
                <a:solidFill>
                  <a:srgbClr val="FF0000"/>
                </a:solidFill>
              </a:rPr>
              <a:t>Des visiteurs experts en découverte : nouvel outil, des grilles à remplir à « tout prix » </a:t>
            </a:r>
            <a:r>
              <a:rPr lang="fr-FR" sz="3200" dirty="0" smtClean="0">
                <a:solidFill>
                  <a:srgbClr val="FF0000"/>
                </a:solidFill>
                <a:sym typeface="Wingdings" pitchFamily="2" charset="2"/>
              </a:rPr>
              <a:t> preuves documentaires</a:t>
            </a:r>
            <a:endParaRPr lang="fr-FR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3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99392"/>
            <a:ext cx="7164288" cy="113982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/>
          <a:p>
            <a:pPr fontAlgn="auto">
              <a:spcAft>
                <a:spcPts val="0"/>
              </a:spcAft>
            </a:pPr>
            <a:r>
              <a:rPr lang="fr-FR" sz="2800" kern="1200" dirty="0">
                <a:solidFill>
                  <a:schemeClr val="bg1"/>
                </a:solidFill>
              </a:rPr>
              <a:t>Points relevés lors de la visite </a:t>
            </a:r>
            <a:br>
              <a:rPr lang="fr-FR" sz="2800" kern="1200" dirty="0">
                <a:solidFill>
                  <a:schemeClr val="bg1"/>
                </a:solidFill>
              </a:rPr>
            </a:br>
            <a:endParaRPr lang="fr-FR" sz="2800" kern="1200" dirty="0">
              <a:solidFill>
                <a:schemeClr val="bg1"/>
              </a:solidFill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712"/>
            <a:ext cx="8229600" cy="45307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Droits des patients</a:t>
            </a:r>
          </a:p>
          <a:p>
            <a:pPr lvl="1"/>
            <a:r>
              <a:rPr lang="fr-FR" dirty="0" smtClean="0"/>
              <a:t>Registre des plaintes unique inexistant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Dossiers </a:t>
            </a:r>
            <a:r>
              <a:rPr lang="fr-FR" dirty="0">
                <a:solidFill>
                  <a:srgbClr val="FF0000"/>
                </a:solidFill>
              </a:rPr>
              <a:t>des patients</a:t>
            </a:r>
          </a:p>
          <a:p>
            <a:pPr lvl="1"/>
            <a:r>
              <a:rPr lang="fr-FR" dirty="0" smtClean="0"/>
              <a:t>IPAQSS (atteindre cible 80% pour tous les indicateurs)</a:t>
            </a:r>
          </a:p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Pec médicamenteuse</a:t>
            </a:r>
          </a:p>
          <a:p>
            <a:pPr lvl="1"/>
            <a:r>
              <a:rPr lang="fr-FR" dirty="0" smtClean="0"/>
              <a:t>Formalisation de la politique de juste  prescription pour la personne âgée</a:t>
            </a:r>
          </a:p>
          <a:p>
            <a:pPr lvl="1"/>
            <a:r>
              <a:rPr lang="fr-FR" dirty="0" smtClean="0"/>
              <a:t>Sensibilisation récente à la prescription des personnes âgées</a:t>
            </a:r>
          </a:p>
          <a:p>
            <a:pPr lvl="1"/>
            <a:r>
              <a:rPr lang="fr-FR" dirty="0" smtClean="0"/>
              <a:t>Traçabilité de l’info donnée au patient sur le bon usage des médicaments non exhaustive</a:t>
            </a: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706424" cy="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706424" cy="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8680"/>
            <a:ext cx="8229600" cy="4530725"/>
          </a:xfrm>
        </p:spPr>
        <p:txBody>
          <a:bodyPr/>
          <a:lstStyle/>
          <a:p>
            <a:pPr eaLnBrk="1" hangingPunct="1"/>
            <a:r>
              <a:rPr lang="fr-FR" dirty="0" smtClean="0">
                <a:solidFill>
                  <a:srgbClr val="FF0000"/>
                </a:solidFill>
              </a:rPr>
              <a:t>Management de la QGR</a:t>
            </a:r>
          </a:p>
          <a:p>
            <a:pPr lvl="1"/>
            <a:r>
              <a:rPr lang="fr-FR" dirty="0" smtClean="0"/>
              <a:t>PAQ </a:t>
            </a:r>
            <a:r>
              <a:rPr lang="fr-FR" b="1" dirty="0" smtClean="0"/>
              <a:t>unique</a:t>
            </a:r>
            <a:r>
              <a:rPr lang="fr-FR" dirty="0" smtClean="0"/>
              <a:t> intégrant l’ensemble des actions d’amélioration (instances)</a:t>
            </a:r>
          </a:p>
          <a:p>
            <a:pPr lvl="1"/>
            <a:r>
              <a:rPr lang="fr-FR" dirty="0" smtClean="0"/>
              <a:t>Cartographie des risques à actualiser (moyens de maîtrise)</a:t>
            </a:r>
          </a:p>
          <a:p>
            <a:pPr lvl="1"/>
            <a:r>
              <a:rPr lang="fr-FR" dirty="0" smtClean="0"/>
              <a:t>Formalisation de plusieurs tableaux de bord (pas de vue globale, pas de cible)</a:t>
            </a:r>
          </a:p>
          <a:p>
            <a:pPr lvl="1"/>
            <a:r>
              <a:rPr lang="fr-FR" dirty="0" smtClean="0"/>
              <a:t>Accessibilité des </a:t>
            </a:r>
            <a:r>
              <a:rPr lang="fr-FR" dirty="0" err="1" smtClean="0"/>
              <a:t>comptes-rendus</a:t>
            </a:r>
            <a:r>
              <a:rPr lang="fr-FR" dirty="0" smtClean="0"/>
              <a:t> des instances à l’ensemble des professionnels</a:t>
            </a:r>
            <a:endParaRPr lang="fr-FR" dirty="0"/>
          </a:p>
          <a:p>
            <a:r>
              <a:rPr lang="fr-FR" dirty="0" err="1" smtClean="0">
                <a:solidFill>
                  <a:srgbClr val="FF0000"/>
                </a:solidFill>
              </a:rPr>
              <a:t>Identitovigilance</a:t>
            </a:r>
            <a:endParaRPr lang="fr-FR" dirty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Respect de la charte d’</a:t>
            </a:r>
            <a:r>
              <a:rPr lang="fr-FR" dirty="0" err="1" smtClean="0"/>
              <a:t>identitovigilance</a:t>
            </a:r>
            <a:r>
              <a:rPr lang="fr-FR" dirty="0" smtClean="0"/>
              <a:t> (la carte vitale et la CNI)</a:t>
            </a:r>
          </a:p>
          <a:p>
            <a:pPr lvl="1"/>
            <a:r>
              <a:rPr lang="fr-FR" dirty="0" smtClean="0"/>
              <a:t>Traçabilité non exhaustive de l’identité lors des soins</a:t>
            </a:r>
            <a:endParaRPr lang="fr-FR" dirty="0"/>
          </a:p>
          <a:p>
            <a:pPr lvl="1"/>
            <a:endParaRPr lang="fr-FR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9592" y="-315416"/>
            <a:ext cx="752432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fontAlgn="auto">
              <a:spcBef>
                <a:spcPct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9pPr>
          </a:lstStyle>
          <a:p>
            <a:r>
              <a:rPr lang="fr-FR" dirty="0"/>
              <a:t>Points relevés lors de la visite </a:t>
            </a: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7" y="1124744"/>
            <a:ext cx="706424" cy="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8" y="3501008"/>
            <a:ext cx="706424" cy="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88" y="1844824"/>
            <a:ext cx="706424" cy="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28" y="2636912"/>
            <a:ext cx="706424" cy="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7" y="4797152"/>
            <a:ext cx="706424" cy="60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5517232"/>
            <a:ext cx="8229600" cy="576065"/>
          </a:xfrm>
        </p:spPr>
        <p:txBody>
          <a:bodyPr/>
          <a:lstStyle/>
          <a:p>
            <a:pPr lvl="1"/>
            <a:r>
              <a:rPr lang="fr-FR" b="1" dirty="0" smtClean="0">
                <a:solidFill>
                  <a:srgbClr val="FF0000"/>
                </a:solidFill>
              </a:rPr>
              <a:t>Des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écarts essentiellement documentaires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99592" y="-387424"/>
            <a:ext cx="752432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fr-FR"/>
            </a:defPPr>
            <a:lvl1pPr fontAlgn="auto">
              <a:spcBef>
                <a:spcPct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9pPr>
          </a:lstStyle>
          <a:p>
            <a:r>
              <a:rPr lang="fr-FR" dirty="0"/>
              <a:t>Classification des écarts </a:t>
            </a: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4" y="1556792"/>
            <a:ext cx="8711952" cy="40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476672"/>
            <a:ext cx="8229600" cy="4530725"/>
          </a:xfrm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rgbClr val="FF0000"/>
                </a:solidFill>
              </a:rPr>
              <a:t>8 décembre 2015</a:t>
            </a:r>
          </a:p>
          <a:p>
            <a:pPr lvl="1"/>
            <a:r>
              <a:rPr lang="fr-FR" dirty="0"/>
              <a:t>Certification niveau A</a:t>
            </a:r>
          </a:p>
          <a:p>
            <a:pPr lvl="1"/>
            <a:endParaRPr lang="fr-FR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eaLnBrk="1" hangingPunct="1"/>
            <a:endParaRPr lang="fr-FR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600" y="-447129"/>
            <a:ext cx="752432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fr-FR"/>
            </a:defPPr>
            <a:lvl1pPr fontAlgn="auto">
              <a:spcBef>
                <a:spcPct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9pPr>
          </a:lstStyle>
          <a:p>
            <a:r>
              <a:rPr lang="fr-FR" dirty="0"/>
              <a:t>Décision de certification</a:t>
            </a:r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68328"/>
            <a:ext cx="4380564" cy="2419498"/>
          </a:xfrm>
          <a:prstGeom prst="rect">
            <a:avLst/>
          </a:prstGeom>
        </p:spPr>
      </p:pic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5040560" cy="32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4176464"/>
          </a:xfrm>
        </p:spPr>
        <p:txBody>
          <a:bodyPr/>
          <a:lstStyle/>
          <a:p>
            <a:pPr algn="just">
              <a:spcBef>
                <a:spcPts val="0"/>
              </a:spcBef>
              <a:tabLst>
                <a:tab pos="355600" algn="l"/>
              </a:tabLst>
            </a:pPr>
            <a:endParaRPr lang="fr-FR" sz="17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tabLst>
                <a:tab pos="355600" algn="l"/>
              </a:tabLst>
            </a:pPr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Fondé en 1946 par l’Association pour la Réadaptation et la Formation Professionnelle (ARFP) </a:t>
            </a:r>
          </a:p>
          <a:p>
            <a:pPr algn="just">
              <a:buNone/>
              <a:tabLst>
                <a:tab pos="355600" algn="l"/>
              </a:tabLst>
            </a:pPr>
            <a:endParaRPr lang="fr-FR" sz="17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tabLst>
                <a:tab pos="355600" algn="l"/>
              </a:tabLst>
            </a:pPr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17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CRM </a:t>
            </a:r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conjugue trois principales missions :</a:t>
            </a:r>
          </a:p>
          <a:p>
            <a:pPr marL="0" indent="0" algn="just">
              <a:spcBef>
                <a:spcPts val="0"/>
              </a:spcBef>
              <a:buNone/>
              <a:tabLst>
                <a:tab pos="355600" algn="l"/>
              </a:tabLst>
            </a:pPr>
            <a:endParaRPr lang="fr-FR" sz="17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éadaptation fonctionnelle : </a:t>
            </a:r>
            <a:r>
              <a:rPr lang="fr-FR" sz="1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127 lits et places </a:t>
            </a:r>
          </a:p>
          <a:p>
            <a:pPr marL="1028700" lvl="2" indent="-457200" algn="just">
              <a:spcBef>
                <a:spcPts val="0"/>
              </a:spcBef>
              <a:buFont typeface="Candara" panose="020E0502030303020204" pitchFamily="34" charset="0"/>
              <a:buChar char="-"/>
            </a:pPr>
            <a:endParaRPr lang="fr-FR" sz="1700" b="1" dirty="0" smtClean="0">
              <a:solidFill>
                <a:srgbClr val="47AAC6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7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rientation professionnelle : </a:t>
            </a:r>
            <a:r>
              <a:rPr lang="fr-FR" sz="17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40 places </a:t>
            </a:r>
          </a:p>
          <a:p>
            <a:pPr marL="1028700" lvl="2" indent="-457200" algn="just">
              <a:spcBef>
                <a:spcPts val="0"/>
              </a:spcBef>
              <a:buFont typeface="Candara" panose="020E0502030303020204" pitchFamily="34" charset="0"/>
              <a:buChar char="-"/>
            </a:pPr>
            <a:endParaRPr lang="fr-FR" sz="1700" b="1" dirty="0" smtClean="0">
              <a:solidFill>
                <a:srgbClr val="47AAC6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7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ormation professionnelle : </a:t>
            </a:r>
            <a:r>
              <a:rPr lang="fr-FR" sz="17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376 places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755576" y="1484784"/>
            <a:ext cx="1944216" cy="0"/>
          </a:xfrm>
          <a:prstGeom prst="line">
            <a:avLst/>
          </a:prstGeom>
          <a:ln w="57150">
            <a:solidFill>
              <a:srgbClr val="004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83568" y="9807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Le Centre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99592" y="1"/>
            <a:ext cx="5940946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Centre de Réadaptation de Mulhouse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01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64704"/>
            <a:ext cx="8229600" cy="4530725"/>
          </a:xfrm>
        </p:spPr>
        <p:txBody>
          <a:bodyPr/>
          <a:lstStyle/>
          <a:p>
            <a:pPr eaLnBrk="1" hangingPunct="1"/>
            <a:r>
              <a:rPr lang="fr-FR" dirty="0" smtClean="0"/>
              <a:t>Passage de la contrainte à une opportunité</a:t>
            </a:r>
          </a:p>
          <a:p>
            <a:pPr eaLnBrk="1" hangingPunct="1"/>
            <a:r>
              <a:rPr lang="fr-FR" dirty="0" smtClean="0"/>
              <a:t>Rencontre des professionnels autour d’un patient pour échanger sur leurs pratiques</a:t>
            </a:r>
          </a:p>
          <a:p>
            <a:pPr eaLnBrk="1" hangingPunct="1"/>
            <a:r>
              <a:rPr lang="fr-FR" dirty="0" smtClean="0"/>
              <a:t>Valorisation des pratiques</a:t>
            </a:r>
          </a:p>
          <a:p>
            <a:pPr eaLnBrk="1" hangingPunct="1"/>
            <a:r>
              <a:rPr lang="fr-FR" dirty="0" smtClean="0"/>
              <a:t>Rythme d’un patient traceur tous les 3 mois</a:t>
            </a:r>
          </a:p>
          <a:p>
            <a:pPr eaLnBrk="1" hangingPunct="1"/>
            <a:r>
              <a:rPr lang="fr-FR" dirty="0" smtClean="0"/>
              <a:t>Grille adaptée à l’établissement</a:t>
            </a:r>
          </a:p>
          <a:p>
            <a:pPr eaLnBrk="1" hangingPunct="1"/>
            <a:r>
              <a:rPr lang="fr-FR" dirty="0" smtClean="0"/>
              <a:t>Bien vécu</a:t>
            </a:r>
          </a:p>
          <a:p>
            <a:pPr eaLnBrk="1" hangingPunct="1"/>
            <a:r>
              <a:rPr lang="fr-FR" dirty="0" smtClean="0"/>
              <a:t>Travail facilité par un dossier patient informatisé</a:t>
            </a:r>
          </a:p>
          <a:p>
            <a:pPr eaLnBrk="1" hangingPunct="1"/>
            <a:r>
              <a:rPr lang="fr-FR" dirty="0" smtClean="0"/>
              <a:t>Identification des actions d’amélioration ensemble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eaLnBrk="1" hangingPunct="1"/>
            <a:endParaRPr lang="fr-FR" dirty="0">
              <a:solidFill>
                <a:srgbClr val="FF0000"/>
              </a:solidFill>
            </a:endParaRPr>
          </a:p>
          <a:p>
            <a:pPr eaLnBrk="1" hangingPunct="1"/>
            <a:endParaRPr lang="fr-FR" dirty="0" smtClean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600" y="-315416"/>
            <a:ext cx="752432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fr-FR"/>
            </a:defPPr>
            <a:lvl1pPr fontAlgn="auto">
              <a:spcBef>
                <a:spcPct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9pPr>
          </a:lstStyle>
          <a:p>
            <a:r>
              <a:rPr lang="fr-FR" dirty="0" smtClean="0"/>
              <a:t>Et après la visite : le patient traceur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2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29600" cy="4530725"/>
          </a:xfrm>
        </p:spPr>
        <p:txBody>
          <a:bodyPr/>
          <a:lstStyle/>
          <a:p>
            <a:pPr marL="342900" lvl="1" indent="-342900">
              <a:buClr>
                <a:srgbClr val="169236"/>
              </a:buClr>
              <a:buFont typeface="Wingdings" pitchFamily="2" charset="2"/>
              <a:buChar char="p"/>
            </a:pPr>
            <a:r>
              <a:rPr lang="fr-FR" sz="2800" b="1" dirty="0">
                <a:solidFill>
                  <a:srgbClr val="FF0000"/>
                </a:solidFill>
              </a:rPr>
              <a:t>Nouvelle échéances</a:t>
            </a:r>
          </a:p>
          <a:p>
            <a:pPr lvl="1"/>
            <a:r>
              <a:rPr lang="fr-FR" dirty="0"/>
              <a:t>Compte Qualité </a:t>
            </a:r>
            <a:r>
              <a:rPr lang="fr-FR" dirty="0" smtClean="0"/>
              <a:t>actualisé et envoyé </a:t>
            </a:r>
            <a:r>
              <a:rPr lang="fr-FR" dirty="0"/>
              <a:t>à l’HAS </a:t>
            </a:r>
            <a:r>
              <a:rPr lang="fr-FR" dirty="0" smtClean="0"/>
              <a:t> </a:t>
            </a:r>
            <a:r>
              <a:rPr lang="fr-FR" dirty="0"/>
              <a:t>le 30 septembre 2016 (11 thématiques) </a:t>
            </a:r>
            <a:r>
              <a:rPr lang="fr-FR" dirty="0" smtClean="0">
                <a:sym typeface="Wingdings" pitchFamily="2" charset="2"/>
              </a:rPr>
              <a:t> 24 mois après le compte précédent </a:t>
            </a:r>
            <a:endParaRPr lang="fr-FR" dirty="0"/>
          </a:p>
          <a:p>
            <a:pPr lvl="1"/>
            <a:r>
              <a:rPr lang="fr-FR" dirty="0"/>
              <a:t>Outil pas très pratique </a:t>
            </a:r>
            <a:r>
              <a:rPr lang="fr-FR" sz="2000" dirty="0"/>
              <a:t>(basculement version papier vers version </a:t>
            </a:r>
            <a:r>
              <a:rPr lang="fr-FR" sz="2000" dirty="0" smtClean="0"/>
              <a:t>informatique, </a:t>
            </a:r>
            <a:r>
              <a:rPr lang="fr-FR" sz="2000" dirty="0"/>
              <a:t>impression plan d’actions impossible)</a:t>
            </a:r>
          </a:p>
          <a:p>
            <a:pPr lvl="1"/>
            <a:r>
              <a:rPr lang="fr-FR" dirty="0"/>
              <a:t>V</a:t>
            </a:r>
            <a:r>
              <a:rPr lang="fr-FR" dirty="0" smtClean="0"/>
              <a:t>isite prévisionnelle </a:t>
            </a:r>
            <a:r>
              <a:rPr lang="fr-FR" dirty="0"/>
              <a:t>dans 6 </a:t>
            </a:r>
            <a:r>
              <a:rPr lang="fr-FR" dirty="0" smtClean="0"/>
              <a:t>ans </a:t>
            </a:r>
            <a:endParaRPr lang="fr-FR" b="1" dirty="0" smtClean="0">
              <a:solidFill>
                <a:srgbClr val="FF0000"/>
              </a:solidFill>
            </a:endParaRPr>
          </a:p>
          <a:p>
            <a:pPr lvl="1"/>
            <a:endParaRPr lang="fr-FR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576" y="-315416"/>
            <a:ext cx="752432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fr-FR"/>
            </a:defPPr>
            <a:lvl1pPr fontAlgn="auto">
              <a:spcBef>
                <a:spcPct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9pPr>
          </a:lstStyle>
          <a:p>
            <a:r>
              <a:rPr lang="fr-FR" dirty="0" smtClean="0"/>
              <a:t>Et après la visite : nouvelles échéances</a:t>
            </a:r>
            <a:endParaRPr lang="fr-FR" dirty="0"/>
          </a:p>
        </p:txBody>
      </p:sp>
      <p:pic>
        <p:nvPicPr>
          <p:cNvPr id="5" name="Image 4" descr="3d illustration de la pensée homme debout avec un grand point d'interrogation. Rendu 3d de caractère des gens humaine Banque d'images - 3890385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151216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8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600" y="-315416"/>
            <a:ext cx="752432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defPPr>
              <a:defRPr lang="fr-FR"/>
            </a:defPPr>
            <a:lvl1pPr fontAlgn="auto">
              <a:spcBef>
                <a:spcPct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169236"/>
                </a:solidFill>
                <a:latin typeface="Arial" charset="0"/>
              </a:defRPr>
            </a:lvl9pPr>
          </a:lstStyle>
          <a:p>
            <a:endParaRPr lang="fr-FR" dirty="0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047284" cy="40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Vue aérienne C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132856"/>
            <a:ext cx="5507182" cy="3674225"/>
          </a:xfrm>
        </p:spPr>
      </p:pic>
      <p:sp>
        <p:nvSpPr>
          <p:cNvPr id="7" name="Rectangle 6"/>
          <p:cNvSpPr/>
          <p:nvPr/>
        </p:nvSpPr>
        <p:spPr>
          <a:xfrm>
            <a:off x="6372200" y="3501008"/>
            <a:ext cx="237626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28 000 m²</a:t>
            </a:r>
            <a:r>
              <a:rPr lang="fr-FR" sz="1700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de locaux répartis </a:t>
            </a:r>
          </a:p>
          <a:p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en plusieurs bâtiments</a:t>
            </a:r>
            <a:endParaRPr lang="fr-FR" sz="17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899592" y="1"/>
            <a:ext cx="5940946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Centre de Réadaptation de Mulhouse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755576" y="1484784"/>
            <a:ext cx="1152128" cy="0"/>
          </a:xfrm>
          <a:prstGeom prst="line">
            <a:avLst/>
          </a:prstGeom>
          <a:ln w="57150">
            <a:solidFill>
              <a:srgbClr val="004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3568" y="98072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2800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site </a:t>
            </a:r>
            <a:endParaRPr lang="fr-FR" sz="2800" dirty="0">
              <a:solidFill>
                <a:srgbClr val="004E8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7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844824"/>
            <a:ext cx="3312368" cy="845512"/>
          </a:xfrm>
          <a:prstGeom prst="rect">
            <a:avLst/>
          </a:prstGeom>
          <a:noFill/>
          <a:ln>
            <a:solidFill>
              <a:srgbClr val="004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572000" y="2042264"/>
            <a:ext cx="3312368" cy="648072"/>
          </a:xfrm>
          <a:prstGeom prst="rect">
            <a:avLst/>
          </a:prstGeom>
          <a:noFill/>
          <a:ln>
            <a:solidFill>
              <a:srgbClr val="004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11560" y="1844824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Service </a:t>
            </a:r>
          </a:p>
          <a:p>
            <a:pPr algn="ctr"/>
            <a:r>
              <a:rPr lang="fr-FR" sz="1400" b="1" dirty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Réadaptation </a:t>
            </a:r>
            <a:r>
              <a:rPr lang="fr-FR" sz="1400" b="1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Fonctionnelle</a:t>
            </a:r>
            <a:br>
              <a:rPr lang="fr-FR" sz="1400" b="1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</a:br>
            <a:r>
              <a:rPr lang="fr-FR" sz="1400" b="1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3 SSR spécialisés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11427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Service Orientation </a:t>
            </a:r>
          </a:p>
          <a:p>
            <a:pPr algn="ctr"/>
            <a:r>
              <a:rPr lang="fr-FR" sz="1400" b="1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et Formation Professionnelle</a:t>
            </a:r>
            <a:endParaRPr lang="fr-FR" sz="1400" b="1" dirty="0">
              <a:solidFill>
                <a:srgbClr val="004E8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834352"/>
            <a:ext cx="352839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5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SSR Neurologie </a:t>
            </a:r>
            <a:r>
              <a:rPr lang="fr-F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(médullaire </a:t>
            </a:r>
            <a:r>
              <a:rPr lang="fr-FR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Centrale)</a:t>
            </a:r>
            <a:endParaRPr lang="fr-FR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spcAft>
                <a:spcPts val="5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SSR Cardiologie </a:t>
            </a:r>
          </a:p>
          <a:p>
            <a:pPr marL="182563" indent="-182563">
              <a:spcAft>
                <a:spcPts val="5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SSR Traumato / Orthopédie </a:t>
            </a:r>
          </a:p>
          <a:p>
            <a:pPr marL="182563" indent="-182563">
              <a:spcAft>
                <a:spcPts val="5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Dispositif COMETE </a:t>
            </a:r>
          </a:p>
          <a:p>
            <a:pPr marL="182563" indent="-182563">
              <a:spcAft>
                <a:spcPts val="5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fr-FR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SSIAD-PH </a:t>
            </a:r>
            <a:r>
              <a:rPr lang="fr-FR" sz="1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(hors champ de certification)</a:t>
            </a:r>
            <a:endParaRPr lang="fr-FR" sz="1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2834352"/>
            <a:ext cx="4104456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Aft>
                <a:spcPts val="5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Centre d’Orientation : Mulhouse et Strasbourg</a:t>
            </a:r>
          </a:p>
          <a:p>
            <a:pPr>
              <a:spcAft>
                <a:spcPts val="500"/>
              </a:spcAft>
              <a:tabLst>
                <a:tab pos="182563" algn="l"/>
              </a:tabLst>
            </a:pPr>
            <a:r>
              <a:rPr lang="fr-FR" sz="1400" b="1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40 places </a:t>
            </a:r>
          </a:p>
          <a:p>
            <a:pPr marL="182563" indent="-182563">
              <a:spcAft>
                <a:spcPts val="500"/>
              </a:spcAft>
              <a:buFont typeface="Arial" pitchFamily="34" charset="0"/>
              <a:buChar char="•"/>
              <a:tabLst>
                <a:tab pos="182563" algn="l"/>
              </a:tabLst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Centre de Rééducation Professionnelle</a:t>
            </a:r>
          </a:p>
          <a:p>
            <a:pPr>
              <a:spcAft>
                <a:spcPts val="500"/>
              </a:spcAft>
              <a:tabLst>
                <a:tab pos="182563" algn="l"/>
              </a:tabLst>
            </a:pPr>
            <a:r>
              <a:rPr lang="fr-FR" sz="1400" b="1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376 places </a:t>
            </a:r>
          </a:p>
          <a:p>
            <a:pPr>
              <a:spcAft>
                <a:spcPts val="500"/>
              </a:spcAft>
            </a:pPr>
            <a:endParaRPr lang="fr-FR" sz="1400" dirty="0" smtClean="0">
              <a:solidFill>
                <a:srgbClr val="DE34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560" y="4418528"/>
            <a:ext cx="3312368" cy="432048"/>
          </a:xfrm>
          <a:prstGeom prst="rect">
            <a:avLst/>
          </a:prstGeom>
          <a:noFill/>
          <a:ln>
            <a:solidFill>
              <a:srgbClr val="004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644008" y="4418528"/>
            <a:ext cx="3312368" cy="432048"/>
          </a:xfrm>
          <a:prstGeom prst="rect">
            <a:avLst/>
          </a:prstGeom>
          <a:noFill/>
          <a:ln>
            <a:solidFill>
              <a:srgbClr val="004E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11560" y="4490536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Atelier de Pédagogie Personnalisée</a:t>
            </a:r>
            <a:endParaRPr lang="fr-FR" sz="1400" b="1" dirty="0">
              <a:solidFill>
                <a:srgbClr val="004E8D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44008" y="4490536"/>
            <a:ext cx="33123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Services Supports</a:t>
            </a:r>
            <a:endParaRPr lang="fr-FR" sz="1400" b="1" dirty="0">
              <a:solidFill>
                <a:srgbClr val="004E8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560" y="4994592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Au service du territoire dans des locaux décentralisés : flux annuel de                        500 apprenants, tout public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44008" y="4994592"/>
            <a:ext cx="3312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Hôtellerie et restauration,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services techniques et sécurité, informatique, communication, qualité</a:t>
            </a:r>
          </a:p>
        </p:txBody>
      </p:sp>
      <p:sp>
        <p:nvSpPr>
          <p:cNvPr id="22" name="Titre 1"/>
          <p:cNvSpPr txBox="1">
            <a:spLocks/>
          </p:cNvSpPr>
          <p:nvPr/>
        </p:nvSpPr>
        <p:spPr>
          <a:xfrm>
            <a:off x="899592" y="1"/>
            <a:ext cx="5940946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Centre de Réadaptation de Mulhouse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755576" y="1484784"/>
            <a:ext cx="2232248" cy="0"/>
          </a:xfrm>
          <a:prstGeom prst="line">
            <a:avLst/>
          </a:prstGeom>
          <a:ln w="57150">
            <a:solidFill>
              <a:srgbClr val="004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683568" y="98072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Les activités</a:t>
            </a:r>
            <a:endParaRPr lang="fr-FR" sz="2800" dirty="0">
              <a:solidFill>
                <a:srgbClr val="004E8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2217338"/>
            <a:ext cx="3600400" cy="403892"/>
          </a:xfrm>
          <a:prstGeom prst="rect">
            <a:avLst/>
          </a:prstGeom>
          <a:solidFill>
            <a:srgbClr val="004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11560" y="2270182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70 lits en hospitalisation complète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576" y="2721394"/>
            <a:ext cx="374441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3 unités de soins</a:t>
            </a:r>
          </a:p>
          <a:p>
            <a:pPr>
              <a:spcBef>
                <a:spcPct val="50000"/>
              </a:spcBef>
              <a:defRPr/>
            </a:pPr>
            <a:r>
              <a:rPr lang="fr-FR" sz="1400" b="1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 Pathologies : </a:t>
            </a:r>
          </a:p>
          <a:p>
            <a:pPr marL="174625" indent="-174625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neurologiques</a:t>
            </a:r>
            <a:r>
              <a:rPr lang="fr-FR" sz="1400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centrales et médullaires</a:t>
            </a:r>
          </a:p>
          <a:p>
            <a:pPr marL="174625" indent="-174625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appareil locomoteur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fr-FR" sz="1400" dirty="0" smtClean="0">
              <a:solidFill>
                <a:srgbClr val="DE34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88024" y="2189182"/>
            <a:ext cx="3816424" cy="432048"/>
          </a:xfrm>
          <a:prstGeom prst="rect">
            <a:avLst/>
          </a:prstGeom>
          <a:solidFill>
            <a:srgbClr val="004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788024" y="2235923"/>
            <a:ext cx="3816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57 places en hospitalisation de jour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04048" y="2693238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1 unité de soins</a:t>
            </a:r>
          </a:p>
          <a:p>
            <a:pPr>
              <a:spcBef>
                <a:spcPct val="50000"/>
              </a:spcBef>
              <a:defRPr/>
            </a:pPr>
            <a:r>
              <a:rPr lang="fr-FR" sz="1400" b="1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 Pathologies : </a:t>
            </a:r>
          </a:p>
          <a:p>
            <a:pPr marL="174625" indent="-174625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neurologiques</a:t>
            </a:r>
            <a:r>
              <a:rPr lang="fr-FR" sz="1400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centrales et médullaires</a:t>
            </a:r>
          </a:p>
          <a:p>
            <a:pPr marL="174625" indent="-174625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appareil locomoteur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(filière SOS main) </a:t>
            </a:r>
          </a:p>
          <a:p>
            <a:pPr marL="174625" indent="-174625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cardiovasculaires</a:t>
            </a:r>
          </a:p>
          <a:p>
            <a:pPr>
              <a:spcAft>
                <a:spcPts val="500"/>
              </a:spcAft>
              <a:buFont typeface="Arial" pitchFamily="34" charset="0"/>
              <a:buChar char="•"/>
            </a:pPr>
            <a:endParaRPr lang="fr-FR" sz="1400" dirty="0" smtClean="0">
              <a:solidFill>
                <a:srgbClr val="DE34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9792" y="4560366"/>
            <a:ext cx="3528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SSIAD PH Relais HANDIDOM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899592" y="1"/>
            <a:ext cx="5940946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Réadaptation Fonctionnelle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755576" y="1484784"/>
            <a:ext cx="3456384" cy="0"/>
          </a:xfrm>
          <a:prstGeom prst="line">
            <a:avLst/>
          </a:prstGeom>
          <a:ln w="57150">
            <a:solidFill>
              <a:srgbClr val="004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83569" y="980728"/>
            <a:ext cx="331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Le secteur sanitaire</a:t>
            </a:r>
            <a:endParaRPr lang="fr-FR" sz="2800" dirty="0">
              <a:solidFill>
                <a:srgbClr val="004E8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9552" y="1484784"/>
            <a:ext cx="7920880" cy="51845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fr-FR" sz="1400" b="1" dirty="0" smtClean="0">
              <a:solidFill>
                <a:srgbClr val="47AAC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Pathologies concernées </a:t>
            </a: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Médullaires </a:t>
            </a: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et c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érébrales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Orthopédiques </a:t>
            </a: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et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traumatologiques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fr-FR" sz="14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fr-FR" sz="1400" b="1" dirty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Séjours pour les patients nécessitant </a:t>
            </a: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des bilans neurologiques, </a:t>
            </a:r>
            <a:endParaRPr lang="fr-FR" sz="14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des </a:t>
            </a: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évaluations et réajustements de traitement de la douleur et de la spasticité</a:t>
            </a: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des examens complémentaires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nécessitant une </a:t>
            </a: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surveillance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spécifique ou une préparation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des adaptations et essais d’aides techniques</a:t>
            </a:r>
          </a:p>
          <a:p>
            <a:pPr marL="342900" lvl="1" indent="-342900" algn="just">
              <a:spcBef>
                <a:spcPts val="0"/>
              </a:spcBef>
              <a:buFont typeface="Arial" pitchFamily="34" charset="0"/>
              <a:buChar char="•"/>
            </a:pPr>
            <a:endParaRPr lang="fr-FR" sz="1400" b="1" dirty="0">
              <a:solidFill>
                <a:srgbClr val="47AAC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fr-FR" sz="1400" b="1" dirty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Nos partenaires </a:t>
            </a: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CHR</a:t>
            </a: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CHU</a:t>
            </a: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Etablissements privés </a:t>
            </a:r>
          </a:p>
          <a:p>
            <a:pPr marL="0" algn="just">
              <a:spcBef>
                <a:spcPts val="0"/>
              </a:spcBef>
              <a:buNone/>
            </a:pPr>
            <a:endParaRPr lang="fr-FR" sz="1400" b="1" dirty="0" smtClean="0">
              <a:solidFill>
                <a:srgbClr val="DE345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99592" y="1"/>
            <a:ext cx="5940946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Réadaptation Fonctionnelle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755576" y="1484784"/>
            <a:ext cx="4248472" cy="0"/>
          </a:xfrm>
          <a:prstGeom prst="line">
            <a:avLst/>
          </a:prstGeom>
          <a:ln w="57150">
            <a:solidFill>
              <a:srgbClr val="004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83569" y="980728"/>
            <a:ext cx="410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Hospitalisation complète</a:t>
            </a:r>
            <a:endParaRPr lang="fr-FR" sz="2800" dirty="0">
              <a:solidFill>
                <a:srgbClr val="004E8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5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39552" y="1196752"/>
            <a:ext cx="7920880" cy="5040560"/>
          </a:xfrm>
        </p:spPr>
        <p:txBody>
          <a:bodyPr>
            <a:normAutofit/>
          </a:bodyPr>
          <a:lstStyle/>
          <a:p>
            <a:pPr marL="0" algn="just"/>
            <a:endParaRPr lang="fr-FR" sz="14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Alternative à l’hospitalisation complète permettant de dispenser des soins de rééducation-réadaptation sans hébergement</a:t>
            </a:r>
          </a:p>
          <a:p>
            <a:pPr algn="just">
              <a:spcBef>
                <a:spcPts val="0"/>
              </a:spcBef>
            </a:pPr>
            <a:endParaRPr lang="fr-FR" sz="1400" b="1" dirty="0">
              <a:solidFill>
                <a:srgbClr val="47AAC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400" b="1" dirty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Pathologies concernées </a:t>
            </a: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Neurologiques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Orthopédiques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Traumatologiques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Cardiologiques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endParaRPr lang="fr-FR" sz="1400" b="1" dirty="0">
              <a:solidFill>
                <a:srgbClr val="47AAC6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400" b="1" dirty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Actes d’investigation, de bilan, d’éducation réalisés </a:t>
            </a: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ilan </a:t>
            </a: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urodynamique,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cutané… 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valuation </a:t>
            </a: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et traitement de la douleur,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spasticité… 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Education </a:t>
            </a: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à l’auto-sondage, à la prévention des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escarres… </a:t>
            </a: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ilan </a:t>
            </a: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d’aides techniques et assise : mise en place et confection d'orthèses, fauteuils roulants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rgbClr val="47AAC6"/>
                </a:solidFill>
                <a:latin typeface="Arial" pitchFamily="34" charset="0"/>
                <a:cs typeface="Arial" pitchFamily="34" charset="0"/>
              </a:rPr>
              <a:t>Programme ETP accompagnement post-cancer</a:t>
            </a:r>
            <a:endParaRPr lang="fr-FR" sz="1400" b="1" dirty="0">
              <a:solidFill>
                <a:srgbClr val="47AAC6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Programme </a:t>
            </a:r>
            <a:r>
              <a:rPr lang="fr-FR" sz="1400" dirty="0" err="1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SENO’Box</a:t>
            </a:r>
            <a:r>
              <a:rPr lang="fr-FR" sz="1400" dirty="0" smtClean="0"/>
              <a:t>® : cancer du sein</a:t>
            </a:r>
            <a:endParaRPr lang="fr-FR" sz="1400" dirty="0"/>
          </a:p>
          <a:p>
            <a:pPr marL="571500" lvl="2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400" dirty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         Programme T’Box</a:t>
            </a:r>
            <a:r>
              <a:rPr lang="fr-FR" sz="1400" dirty="0" smtClean="0"/>
              <a:t>® : autres cancers</a:t>
            </a:r>
            <a:endParaRPr lang="fr-FR" sz="1400" dirty="0"/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1028700" lvl="2" indent="-457200" algn="just">
              <a:lnSpc>
                <a:spcPct val="120000"/>
              </a:lnSpc>
              <a:spcBef>
                <a:spcPts val="0"/>
              </a:spcBef>
              <a:buFont typeface="Candara" panose="020E0502030303020204" pitchFamily="34" charset="0"/>
              <a:buChar char="-"/>
            </a:pPr>
            <a:endParaRPr lang="fr-FR" sz="14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99592" y="1"/>
            <a:ext cx="5940946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Réadaptation Fonctionnelle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755576" y="1484784"/>
            <a:ext cx="2664296" cy="0"/>
          </a:xfrm>
          <a:prstGeom prst="line">
            <a:avLst/>
          </a:prstGeom>
          <a:ln w="57150">
            <a:solidFill>
              <a:srgbClr val="004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83569" y="980728"/>
            <a:ext cx="2592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Hôpital de jour </a:t>
            </a:r>
            <a:endParaRPr lang="fr-FR" sz="2800" dirty="0">
              <a:solidFill>
                <a:srgbClr val="004E8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420888"/>
            <a:ext cx="4680520" cy="2376264"/>
          </a:xfrm>
        </p:spPr>
        <p:txBody>
          <a:bodyPr>
            <a:normAutofit/>
          </a:bodyPr>
          <a:lstStyle/>
          <a:p>
            <a:pPr marL="0" algn="just"/>
            <a:endParaRPr lang="fr-FR" sz="1700" dirty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0" algn="just"/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Réentrainement cardiovasculaire (ETP)</a:t>
            </a:r>
          </a:p>
          <a:p>
            <a:pPr marL="0" algn="just"/>
            <a:endParaRPr lang="fr-FR" sz="17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0" algn="just"/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Programme Comète </a:t>
            </a:r>
          </a:p>
          <a:p>
            <a:pPr marL="0" algn="just"/>
            <a:endParaRPr lang="fr-FR" sz="1700" dirty="0" smtClean="0">
              <a:solidFill>
                <a:srgbClr val="4D4D4F"/>
              </a:solidFill>
              <a:latin typeface="Arial" pitchFamily="34" charset="0"/>
              <a:cs typeface="Arial" pitchFamily="34" charset="0"/>
            </a:endParaRPr>
          </a:p>
          <a:p>
            <a:pPr marL="0" algn="just"/>
            <a:r>
              <a:rPr lang="fr-FR" sz="1700" dirty="0" smtClean="0">
                <a:solidFill>
                  <a:srgbClr val="4D4D4F"/>
                </a:solidFill>
                <a:latin typeface="Arial" pitchFamily="34" charset="0"/>
                <a:cs typeface="Arial" pitchFamily="34" charset="0"/>
              </a:rPr>
              <a:t>Programme Conduire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899592" y="1"/>
            <a:ext cx="5940946" cy="47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Réadaptation Fonctionnelle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Image 20" descr="Cafété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356992"/>
            <a:ext cx="1728192" cy="1296144"/>
          </a:xfrm>
          <a:prstGeom prst="rect">
            <a:avLst/>
          </a:prstGeom>
        </p:spPr>
      </p:pic>
      <p:pic>
        <p:nvPicPr>
          <p:cNvPr id="22" name="Image 21" descr="chefcui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869160"/>
            <a:ext cx="1312145" cy="984109"/>
          </a:xfrm>
          <a:prstGeom prst="rect">
            <a:avLst/>
          </a:prstGeom>
        </p:spPr>
      </p:pic>
      <p:pic>
        <p:nvPicPr>
          <p:cNvPr id="24" name="Image 23" descr="sarriette_plat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286762"/>
            <a:ext cx="2520280" cy="189021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236296" y="4870552"/>
            <a:ext cx="1008113" cy="988616"/>
          </a:xfrm>
          <a:prstGeom prst="rect">
            <a:avLst/>
          </a:prstGeom>
          <a:solidFill>
            <a:srgbClr val="004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724128" y="3356992"/>
            <a:ext cx="576064" cy="576064"/>
          </a:xfrm>
          <a:prstGeom prst="rect">
            <a:avLst/>
          </a:prstGeom>
          <a:solidFill>
            <a:srgbClr val="AA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5724128" y="4077072"/>
            <a:ext cx="576064" cy="576064"/>
          </a:xfrm>
          <a:prstGeom prst="rect">
            <a:avLst/>
          </a:prstGeom>
          <a:solidFill>
            <a:srgbClr val="47A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755576" y="1988840"/>
            <a:ext cx="4464496" cy="0"/>
          </a:xfrm>
          <a:prstGeom prst="line">
            <a:avLst/>
          </a:prstGeom>
          <a:ln w="57150">
            <a:solidFill>
              <a:srgbClr val="004E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83568" y="980728"/>
            <a:ext cx="4968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4E8D"/>
                </a:solidFill>
                <a:latin typeface="Arial" pitchFamily="34" charset="0"/>
                <a:cs typeface="Arial" pitchFamily="34" charset="0"/>
              </a:rPr>
              <a:t>Autres activités rattachées                   à l’hôpital de jour </a:t>
            </a:r>
            <a:endParaRPr lang="fr-FR" sz="2800" dirty="0">
              <a:solidFill>
                <a:srgbClr val="004E8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98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-243408"/>
            <a:ext cx="7164288" cy="864096"/>
          </a:xfrm>
          <a:ex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fontAlgn="auto">
              <a:spcAft>
                <a:spcPts val="0"/>
              </a:spcAft>
            </a:pPr>
            <a:r>
              <a:rPr lang="fr-FR" sz="2800" kern="1200" dirty="0">
                <a:solidFill>
                  <a:schemeClr val="bg1"/>
                </a:solidFill>
              </a:rPr>
              <a:t>Organisation Qualité et Gestion des Risques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04048" y="1268760"/>
            <a:ext cx="864419" cy="68421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/>
              <a:t>CME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4048" y="2042211"/>
            <a:ext cx="3629975" cy="914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dirty="0"/>
              <a:t>Cellule Qualité </a:t>
            </a:r>
          </a:p>
          <a:p>
            <a:pPr algn="ctr"/>
            <a:r>
              <a:rPr lang="fr-FR" dirty="0"/>
              <a:t>et </a:t>
            </a:r>
            <a:r>
              <a:rPr lang="fr-FR" dirty="0" smtClean="0"/>
              <a:t>Gestion </a:t>
            </a:r>
            <a:r>
              <a:rPr lang="fr-FR" dirty="0"/>
              <a:t>des </a:t>
            </a:r>
          </a:p>
          <a:p>
            <a:pPr algn="ctr"/>
            <a:r>
              <a:rPr lang="fr-FR" dirty="0"/>
              <a:t>Risques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819035" y="3081032"/>
            <a:ext cx="1800225" cy="1443599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dirty="0" smtClean="0"/>
              <a:t>Gestionnaire</a:t>
            </a:r>
            <a:endParaRPr lang="fr-FR" dirty="0"/>
          </a:p>
          <a:p>
            <a:pPr algn="ctr"/>
            <a:r>
              <a:rPr lang="fr-FR" dirty="0" smtClean="0"/>
              <a:t>des </a:t>
            </a:r>
            <a:r>
              <a:rPr lang="fr-FR" dirty="0"/>
              <a:t>risques</a:t>
            </a:r>
          </a:p>
          <a:p>
            <a:pPr algn="ctr"/>
            <a:r>
              <a:rPr lang="fr-FR" dirty="0" smtClean="0"/>
              <a:t>associés </a:t>
            </a:r>
            <a:r>
              <a:rPr lang="fr-FR" dirty="0"/>
              <a:t>aux</a:t>
            </a:r>
          </a:p>
          <a:p>
            <a:pPr algn="ctr"/>
            <a:r>
              <a:rPr lang="fr-FR" dirty="0"/>
              <a:t>Soins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94589" y="3084769"/>
            <a:ext cx="1799383" cy="14398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/>
              <a:t>Coordinateur </a:t>
            </a:r>
          </a:p>
          <a:p>
            <a:pPr algn="ctr"/>
            <a:r>
              <a:rPr lang="fr-FR"/>
              <a:t>Qualité et</a:t>
            </a:r>
          </a:p>
          <a:p>
            <a:pPr algn="ctr"/>
            <a:r>
              <a:rPr lang="fr-FR"/>
              <a:t>Gestion des</a:t>
            </a:r>
          </a:p>
          <a:p>
            <a:pPr algn="ctr"/>
            <a:r>
              <a:rPr lang="fr-FR"/>
              <a:t>Risques</a:t>
            </a:r>
          </a:p>
        </p:txBody>
      </p:sp>
      <p:sp>
        <p:nvSpPr>
          <p:cNvPr id="39" name="Rectangle 46"/>
          <p:cNvSpPr>
            <a:spLocks noChangeArrowheads="1"/>
          </p:cNvSpPr>
          <p:nvPr/>
        </p:nvSpPr>
        <p:spPr bwMode="auto">
          <a:xfrm>
            <a:off x="1187624" y="1268115"/>
            <a:ext cx="367869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dirty="0"/>
              <a:t>Politique Qualité et</a:t>
            </a:r>
          </a:p>
          <a:p>
            <a:pPr algn="ctr"/>
            <a:r>
              <a:rPr lang="fr-FR" sz="1400" dirty="0"/>
              <a:t> </a:t>
            </a:r>
            <a:r>
              <a:rPr lang="fr-FR" sz="1400" dirty="0" smtClean="0"/>
              <a:t>Gestion </a:t>
            </a:r>
            <a:r>
              <a:rPr lang="fr-FR" sz="1400" dirty="0"/>
              <a:t>des </a:t>
            </a:r>
            <a:r>
              <a:rPr lang="fr-FR" sz="1400" dirty="0" smtClean="0"/>
              <a:t>Risques </a:t>
            </a:r>
            <a:r>
              <a:rPr lang="fr-FR" sz="1400" dirty="0"/>
              <a:t>du CRM</a:t>
            </a:r>
          </a:p>
        </p:txBody>
      </p:sp>
      <p:sp>
        <p:nvSpPr>
          <p:cNvPr id="42" name="Rectangle 46"/>
          <p:cNvSpPr>
            <a:spLocks noChangeArrowheads="1"/>
          </p:cNvSpPr>
          <p:nvPr/>
        </p:nvSpPr>
        <p:spPr bwMode="auto">
          <a:xfrm>
            <a:off x="1187624" y="2062427"/>
            <a:ext cx="3678690" cy="246220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dirty="0" smtClean="0"/>
              <a:t>Déploiement Politique Qualité et Risques </a:t>
            </a:r>
            <a:endParaRPr lang="fr-FR" sz="1400" dirty="0"/>
          </a:p>
          <a:p>
            <a:pPr algn="ctr"/>
            <a:r>
              <a:rPr lang="fr-FR" sz="1400" dirty="0"/>
              <a:t>m</a:t>
            </a:r>
            <a:r>
              <a:rPr lang="fr-FR" sz="1400" dirty="0" smtClean="0"/>
              <a:t>ise </a:t>
            </a:r>
            <a:r>
              <a:rPr lang="fr-FR" sz="1400" dirty="0"/>
              <a:t>en </a:t>
            </a:r>
            <a:r>
              <a:rPr lang="fr-FR" sz="1400" dirty="0" smtClean="0"/>
              <a:t>œuvre </a:t>
            </a:r>
            <a:r>
              <a:rPr lang="fr-FR" sz="1400" dirty="0"/>
              <a:t>des instances</a:t>
            </a:r>
          </a:p>
          <a:p>
            <a:pPr marL="285750" indent="-285750" algn="ctr">
              <a:buFontTx/>
              <a:buChar char="-"/>
            </a:pPr>
            <a:r>
              <a:rPr lang="fr-FR" sz="1400" dirty="0" smtClean="0"/>
              <a:t>Objectifs annuels par instance</a:t>
            </a:r>
          </a:p>
          <a:p>
            <a:pPr marL="285750" indent="-285750" algn="ctr">
              <a:buFontTx/>
              <a:buChar char="-"/>
            </a:pPr>
            <a:r>
              <a:rPr lang="fr-FR" sz="1400" dirty="0" smtClean="0"/>
              <a:t>Enquêtes internes et externes </a:t>
            </a:r>
          </a:p>
          <a:p>
            <a:pPr algn="ctr"/>
            <a:r>
              <a:rPr lang="fr-FR" sz="1400" dirty="0" smtClean="0"/>
              <a:t>(IPAQSS..)</a:t>
            </a:r>
          </a:p>
          <a:p>
            <a:pPr algn="ctr"/>
            <a:r>
              <a:rPr lang="fr-FR" sz="1400" dirty="0" smtClean="0"/>
              <a:t>- Suivi des événements indésirables</a:t>
            </a:r>
            <a:endParaRPr lang="fr-FR" sz="1400" dirty="0"/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1207344" y="4670367"/>
            <a:ext cx="3678690" cy="9118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dirty="0" smtClean="0"/>
              <a:t>Evaluation de la mise en œuvre</a:t>
            </a:r>
          </a:p>
          <a:p>
            <a:pPr algn="ctr"/>
            <a:r>
              <a:rPr lang="fr-FR" sz="1400" dirty="0" smtClean="0"/>
              <a:t>(COPIL, audits internes, </a:t>
            </a:r>
          </a:p>
          <a:p>
            <a:pPr algn="ctr"/>
            <a:r>
              <a:rPr lang="fr-FR" sz="1400" dirty="0" smtClean="0"/>
              <a:t>patients traceur….)</a:t>
            </a:r>
            <a:endParaRPr lang="fr-FR" sz="1400" dirty="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994589" y="4667787"/>
            <a:ext cx="3629975" cy="9144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/>
              <a:t>Cellule Qualité </a:t>
            </a:r>
          </a:p>
          <a:p>
            <a:pPr algn="ctr"/>
            <a:r>
              <a:rPr lang="fr-FR"/>
              <a:t>et gestion des </a:t>
            </a:r>
          </a:p>
          <a:p>
            <a:pPr algn="ctr"/>
            <a:r>
              <a:rPr lang="fr-FR"/>
              <a:t>Risques</a:t>
            </a: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1207344" y="5660603"/>
            <a:ext cx="367869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dirty="0" smtClean="0"/>
              <a:t>Rendre compte des résultats </a:t>
            </a:r>
            <a:endParaRPr lang="fr-FR" sz="1400" dirty="0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5029861" y="5677404"/>
            <a:ext cx="864419" cy="68421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/>
              <a:t>CME</a:t>
            </a:r>
          </a:p>
        </p:txBody>
      </p:sp>
      <p:sp>
        <p:nvSpPr>
          <p:cNvPr id="4" name="Flèche gauche 3"/>
          <p:cNvSpPr/>
          <p:nvPr/>
        </p:nvSpPr>
        <p:spPr bwMode="auto">
          <a:xfrm>
            <a:off x="755576" y="5894503"/>
            <a:ext cx="216024" cy="14433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Flèche gauche 49"/>
          <p:cNvSpPr/>
          <p:nvPr/>
        </p:nvSpPr>
        <p:spPr bwMode="auto">
          <a:xfrm rot="10800000">
            <a:off x="755575" y="2077757"/>
            <a:ext cx="216024" cy="14433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Flèche gauche 50"/>
          <p:cNvSpPr/>
          <p:nvPr/>
        </p:nvSpPr>
        <p:spPr bwMode="auto">
          <a:xfrm rot="5400000">
            <a:off x="-917306" y="3894977"/>
            <a:ext cx="3456062" cy="25431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1187624" y="460756"/>
            <a:ext cx="367869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1400" dirty="0" smtClean="0"/>
              <a:t>Projet d’établissement</a:t>
            </a:r>
          </a:p>
          <a:p>
            <a:pPr algn="ctr"/>
            <a:r>
              <a:rPr lang="fr-FR" sz="1400" dirty="0" smtClean="0"/>
              <a:t>(projet médical, projet de soins..)</a:t>
            </a:r>
            <a:endParaRPr lang="fr-FR" sz="14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987602" y="497269"/>
            <a:ext cx="864419" cy="684212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/>
              <a:t>CME</a:t>
            </a:r>
          </a:p>
        </p:txBody>
      </p:sp>
    </p:spTree>
    <p:extLst>
      <p:ext uri="{BB962C8B-B14F-4D97-AF65-F5344CB8AC3E}">
        <p14:creationId xmlns:p14="http://schemas.microsoft.com/office/powerpoint/2010/main" val="107537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CRM">
  <a:themeElements>
    <a:clrScheme name="Niveau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Niveau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veau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946802E1A5B94EB8CBA705E9E9234A" ma:contentTypeVersion="2" ma:contentTypeDescription="Crée un document." ma:contentTypeScope="" ma:versionID="56452780175dc5f17bb316cd7bc6c9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5ffe084ace4d6d074408564e9877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A13B3-75D2-4D96-83D5-EE359AE039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608AB22-CABE-4EDA-ABEA-0C9B05AC1B8C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EBF538C-A390-4B4F-9140-A4ECBD5A61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980</Words>
  <Application>Microsoft Office PowerPoint</Application>
  <PresentationFormat>Affichage à l'écran (4:3)</PresentationFormat>
  <Paragraphs>218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ThèmeCRM</vt:lpstr>
      <vt:lpstr>         Expérience d’une démarche de certification V2014 réussie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Organisation Qualité et Gestion des Risques</vt:lpstr>
      <vt:lpstr>Caractéristiques de la démarche</vt:lpstr>
      <vt:lpstr>Rappel des thématiques obligatoires</vt:lpstr>
      <vt:lpstr>Préparation de la visite</vt:lpstr>
      <vt:lpstr>Déroulement de la démarche</vt:lpstr>
      <vt:lpstr>Visite de certification V2014</vt:lpstr>
      <vt:lpstr>Le vécu de la visite</vt:lpstr>
      <vt:lpstr>Points relevés lors de la visite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Démarches Qualité dans le secteur sanitaire et médico-social</dc:title>
  <dc:creator>Jean-Claude SCHREPFER</dc:creator>
  <cp:lastModifiedBy>URBAIN, Anne-Sophie</cp:lastModifiedBy>
  <cp:revision>59</cp:revision>
  <cp:lastPrinted>2016-10-03T06:57:02Z</cp:lastPrinted>
  <dcterms:created xsi:type="dcterms:W3CDTF">2015-05-11T09:02:29Z</dcterms:created>
  <dcterms:modified xsi:type="dcterms:W3CDTF">2016-10-13T12:03:44Z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0x0101002B946802E1A5B94EB8CBA705E9E9234A</vt:lpwstr>
  </property>
</Properties>
</file>