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fr-FR" dirty="0" smtClean="0"/>
              <a:t>Retour d’exp</a:t>
            </a:r>
            <a:r>
              <a:rPr lang="fr-FR" dirty="0"/>
              <a:t>é</a:t>
            </a:r>
            <a:r>
              <a:rPr lang="fr-FR" dirty="0" smtClean="0"/>
              <a:t>rience certification V2014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9010294" cy="1947333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Centre Hospitalier de Charleville-Mézières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Groupement de Coopération Sanitaire Territorial Ardenne Nord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Aurélie BARBE – Journée Qualité ARS – 14-10-2016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861" y="1981200"/>
            <a:ext cx="3105150" cy="1676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8760861" y="214603"/>
            <a:ext cx="3105150" cy="16981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34909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894" y="1079060"/>
            <a:ext cx="1163527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Droits des patients</a:t>
            </a:r>
          </a:p>
          <a:p>
            <a:endParaRPr lang="fr-FR" dirty="0"/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/>
              <a:t> </a:t>
            </a:r>
            <a:r>
              <a:rPr lang="fr-FR" dirty="0" smtClean="0"/>
              <a:t>Fonctionnement de la CRUQPC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 Evaluations : visites de risques, patient traceur, audit bientraitance (regard croisé), groupe de travail identification des situations à risque de maltraitance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/>
              <a:t> </a:t>
            </a:r>
            <a:r>
              <a:rPr lang="fr-FR" dirty="0" smtClean="0"/>
              <a:t>Information du patient et traçabilité de l’information du patient 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/>
              <a:t> R</a:t>
            </a:r>
            <a:r>
              <a:rPr lang="fr-FR" dirty="0" smtClean="0"/>
              <a:t>ecueil du consentement 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 Difficultés architecturales de l’établissement ne permettant pas toujours le respect de l’intimité 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  Prescription des contentions en USLD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Participation du patient à son projet de soins personnalisé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Faible taux de retour des questionnaires de satisfaction</a:t>
            </a:r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Bilan des thématiques investiguées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53637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894" y="1079060"/>
            <a:ext cx="1163527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Prise en charge médicamenteuse</a:t>
            </a:r>
          </a:p>
          <a:p>
            <a:endParaRPr lang="fr-FR" dirty="0"/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/>
              <a:t> </a:t>
            </a:r>
            <a:r>
              <a:rPr lang="fr-FR" dirty="0" smtClean="0"/>
              <a:t>Management du système de la qualité de la prise en charge médicamenteuse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 Identification des médicaments à risques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Gestion des dotations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 Evaluations régulières sur le circuit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/>
              <a:t> </a:t>
            </a:r>
            <a:r>
              <a:rPr lang="fr-FR" dirty="0" smtClean="0"/>
              <a:t>Réajustement du compte qualité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 Gestion des péremptions des armoires dans les unités de soins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/>
              <a:t> </a:t>
            </a:r>
            <a:r>
              <a:rPr lang="fr-FR" dirty="0" smtClean="0"/>
              <a:t>Retranscription des prescriptions dans une unité de soins non informatisée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Absence d’identification des tiroirs des chariots de médicaments au nom du patient </a:t>
            </a:r>
            <a:br>
              <a:rPr lang="fr-FR" dirty="0" smtClean="0"/>
            </a:br>
            <a:r>
              <a:rPr lang="fr-FR" dirty="0" smtClean="0"/>
              <a:t>(étiquette présente mais non fixée)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Bilan des thématiques investiguées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08872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894" y="1079060"/>
            <a:ext cx="1163527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qualité et risques</a:t>
            </a:r>
          </a:p>
          <a:p>
            <a:endParaRPr lang="fr-FR" dirty="0"/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/>
              <a:t> </a:t>
            </a:r>
            <a:r>
              <a:rPr lang="fr-FR" dirty="0" smtClean="0"/>
              <a:t>Visites de risques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 Suivi du PAQSS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 Absence de fiche de mission précise des pilotes 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Visites de risques 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/>
              <a:t> </a:t>
            </a:r>
            <a:r>
              <a:rPr lang="fr-FR" dirty="0" smtClean="0"/>
              <a:t>Déploiement du compte qualité dans les services et absence d’intégration de l’ensemble des actions d’amélioration au sein du PAQSS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Coordination effective des EPP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Tableau de bord institutionnel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Bilan des thématiques investiguées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21174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947" y="202809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Restitution de fin de visite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27788" y="2341984"/>
            <a:ext cx="105995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Restitution très générale, sans support de présentation laissant percevoir essentiellement les points négatifs et peu de mise en valeur des atouts de l’établissement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Possibilité d’inviter les personnes impliquées dans la démarche, à convenir avec le coordonnateur de visite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86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En conclusion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951722" y="1670180"/>
            <a:ext cx="103220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Visite encore basée sur la gestion documentaire mais très expert dépendant</a:t>
            </a:r>
          </a:p>
          <a:p>
            <a:endParaRPr lang="fr-FR" dirty="0"/>
          </a:p>
          <a:p>
            <a:r>
              <a:rPr lang="fr-FR" dirty="0" smtClean="0"/>
              <a:t>Approche et avis dépendants des compétences spécifiques des experts</a:t>
            </a:r>
          </a:p>
          <a:p>
            <a:endParaRPr lang="fr-FR" dirty="0"/>
          </a:p>
          <a:p>
            <a:r>
              <a:rPr lang="fr-FR" dirty="0" smtClean="0"/>
              <a:t>Peu de place laissée à la réactivité de l’établissement si réajustement en cours de visite</a:t>
            </a:r>
          </a:p>
          <a:p>
            <a:endParaRPr lang="fr-FR" dirty="0"/>
          </a:p>
          <a:p>
            <a:r>
              <a:rPr lang="fr-FR" smtClean="0"/>
              <a:t>Investigations patients traceurs très valorisantes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Peu de place laissée aux investigations de terrain et aux rencontres avec les professionnels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7146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0947" y="146825"/>
            <a:ext cx="11016376" cy="786012"/>
          </a:xfrm>
        </p:spPr>
        <p:txBody>
          <a:bodyPr/>
          <a:lstStyle/>
          <a:p>
            <a:pPr algn="ctr"/>
            <a:r>
              <a:rPr lang="fr-FR" dirty="0" smtClean="0"/>
              <a:t>Préparation de la visite et calendrier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19149" y="2021552"/>
            <a:ext cx="22445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GCS TAN</a:t>
            </a:r>
          </a:p>
          <a:p>
            <a:pPr algn="r"/>
            <a:r>
              <a:rPr lang="fr-FR" dirty="0" smtClean="0"/>
              <a:t>4 experts – 4 jours</a:t>
            </a:r>
          </a:p>
          <a:p>
            <a:pPr algn="r"/>
            <a:r>
              <a:rPr lang="fr-FR" dirty="0" smtClean="0"/>
              <a:t>5 patients traceurs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 rot="5400000">
            <a:off x="8455120" y="2473600"/>
            <a:ext cx="3302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CHCM</a:t>
            </a:r>
          </a:p>
          <a:p>
            <a:r>
              <a:rPr lang="fr-FR" dirty="0" smtClean="0"/>
              <a:t>4 (+1junior) experts – 5 jours</a:t>
            </a:r>
          </a:p>
          <a:p>
            <a:r>
              <a:rPr lang="fr-FR" dirty="0" smtClean="0"/>
              <a:t>8 patients traceurs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544578"/>
              </p:ext>
            </p:extLst>
          </p:nvPr>
        </p:nvGraphicFramePr>
        <p:xfrm>
          <a:off x="2153415" y="1360955"/>
          <a:ext cx="6915940" cy="3961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24"/>
                <a:gridCol w="5645020"/>
                <a:gridCol w="699796"/>
              </a:tblGrid>
              <a:tr h="390677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Thématiques</a:t>
                      </a:r>
                      <a:r>
                        <a:rPr lang="fr-FR" baseline="0" dirty="0" smtClean="0"/>
                        <a:t> investiguées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Management de la qualité et des risques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J3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Droits des patients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J2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Parcours du patient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J3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J3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Management de la prise en charge médicamenteuse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J1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Dossier du patient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J1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Gestion du risque infectieux	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J4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Management de la prise en charge au bloc opératoire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J2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J1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Management de la prise en charge dans les secteurs à risques Endoscopie - …	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J3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J2/3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Patients</a:t>
                      </a:r>
                      <a:r>
                        <a:rPr lang="fr-FR" sz="1400" baseline="0" dirty="0" smtClean="0"/>
                        <a:t> traceur</a:t>
                      </a: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J1</a:t>
                      </a:r>
                      <a:r>
                        <a:rPr lang="fr-FR" sz="900" dirty="0" smtClean="0"/>
                        <a:t>à</a:t>
                      </a:r>
                      <a:r>
                        <a:rPr lang="fr-FR" sz="1400" dirty="0" smtClean="0"/>
                        <a:t>3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(j1=3)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855167" y="5393094"/>
            <a:ext cx="518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Dernier jour : investigations complémentaires</a:t>
            </a:r>
            <a:endParaRPr lang="fr-FR" i="1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8581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PATIENTS </a:t>
            </a:r>
            <a:r>
              <a:rPr lang="fr-FR" dirty="0" smtClean="0"/>
              <a:t>Traceurs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935" y="1078872"/>
            <a:ext cx="7655002" cy="524843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6384" y="2577681"/>
            <a:ext cx="2796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Liste des patients types envoyée avec le calendrier avec des jours pré positionnés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8312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mtClean="0"/>
              <a:t>Préparation de la visite et calendrier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37119" y="1222310"/>
            <a:ext cx="96945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Difficultés rencontrées par les établissements 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Adapter les rencontres de pilotes en fonction des thématiques : si établissement de petite taille : 1 pilote pour différentes thématiques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Adapter les rencontres patients traceurs à l’activité de l’établissement : exemple si endoscopie le mercredi : patient traceur endoscopie le mercredi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Rencontre de pilotes institutionnels : Parcours patient et management qualité et risques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Réunion téléphonique tripartite : permet de mieux cibler les objectifs des experts et d’adapter le calendrier en tenant compte des impératifs de l’établissement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Adaptation du calendrier en cours de visite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Adaptation des typologies patients traceurs selon les patients présents et l’activité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8552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Investigation audit de processus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48801" y="923282"/>
            <a:ext cx="105373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Préparation des pilotes indispensable </a:t>
            </a:r>
          </a:p>
          <a:p>
            <a:r>
              <a:rPr lang="fr-FR" dirty="0"/>
              <a:t>	</a:t>
            </a:r>
            <a:r>
              <a:rPr lang="fr-FR" dirty="0" smtClean="0"/>
              <a:t>Malette pilote de processus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Diaporama présentant la thématique sous format PDCA</a:t>
            </a:r>
          </a:p>
          <a:p>
            <a:pPr lvl="1"/>
            <a:r>
              <a:rPr lang="fr-FR" dirty="0"/>
              <a:t>	</a:t>
            </a:r>
            <a:r>
              <a:rPr lang="fr-FR" dirty="0" smtClean="0"/>
              <a:t>	Aide +++ pour les pilotes </a:t>
            </a:r>
          </a:p>
          <a:p>
            <a:pPr lvl="1"/>
            <a:r>
              <a:rPr lang="fr-FR" dirty="0"/>
              <a:t>	</a:t>
            </a:r>
            <a:r>
              <a:rPr lang="fr-FR" dirty="0" smtClean="0"/>
              <a:t>	Pas pris en compte par les experts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Nécessité de préparer des documents imprimés (encore beaucoup de demande papier, expert dépendant)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r>
              <a:rPr lang="fr-FR" b="1" dirty="0"/>
              <a:t>Entretien avec les experts </a:t>
            </a:r>
            <a:r>
              <a:rPr lang="fr-FR" b="1" dirty="0" smtClean="0"/>
              <a:t>très dirigé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Réponses </a:t>
            </a:r>
            <a:r>
              <a:rPr lang="fr-FR" dirty="0"/>
              <a:t>aux questions selon leur livret, </a:t>
            </a:r>
            <a:endParaRPr lang="fr-FR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Très </a:t>
            </a:r>
            <a:r>
              <a:rPr lang="fr-FR" dirty="0"/>
              <a:t>long (plusieurs heures</a:t>
            </a:r>
            <a:r>
              <a:rPr lang="fr-FR" dirty="0" smtClean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Laisse peu de place aux investigations de terrains</a:t>
            </a:r>
          </a:p>
          <a:p>
            <a:pPr lvl="2"/>
            <a:endParaRPr lang="fr-FR" dirty="0" smtClean="0"/>
          </a:p>
          <a:p>
            <a:r>
              <a:rPr lang="fr-FR" b="1" dirty="0" smtClean="0"/>
              <a:t>Rencontre </a:t>
            </a:r>
            <a:r>
              <a:rPr lang="fr-FR" b="1" dirty="0"/>
              <a:t>de </a:t>
            </a:r>
            <a:r>
              <a:rPr lang="fr-FR" b="1" dirty="0" smtClean="0"/>
              <a:t>terrain</a:t>
            </a:r>
            <a:endParaRPr lang="fr-FR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Services annoncés le matin lors du bilan journalier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Rencontre avec les professionnels : prévoir la disponibilité des équipes, un accompagnant par expert (ne sera pas interviewé)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La qualité des échanges dépend beaucoup de l’expert : vision très pédagogique mais seulement pour  2 experts (sur 8).</a:t>
            </a:r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7114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Investigation patient traceur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90466" y="1194318"/>
            <a:ext cx="987178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Rencontre de l’équipe présente le jour de l’investigation</a:t>
            </a:r>
          </a:p>
          <a:p>
            <a:r>
              <a:rPr lang="fr-FR" dirty="0"/>
              <a:t>	</a:t>
            </a:r>
            <a:r>
              <a:rPr lang="fr-FR" dirty="0" smtClean="0"/>
              <a:t>Surtout équipe paramédicale, moins équipe médicale</a:t>
            </a:r>
          </a:p>
          <a:p>
            <a:r>
              <a:rPr lang="fr-FR" dirty="0"/>
              <a:t>	</a:t>
            </a:r>
            <a:r>
              <a:rPr lang="fr-FR" dirty="0" smtClean="0"/>
              <a:t>Rencontre avec le patient uniquement par les experts médecins</a:t>
            </a:r>
          </a:p>
          <a:p>
            <a:r>
              <a:rPr lang="fr-FR" dirty="0"/>
              <a:t>	</a:t>
            </a:r>
            <a:endParaRPr lang="fr-FR" dirty="0" smtClean="0"/>
          </a:p>
          <a:p>
            <a:r>
              <a:rPr lang="fr-FR" dirty="0" smtClean="0"/>
              <a:t>Patient choisi selon la liste des patients présents présentée au bilan journalier de la veille </a:t>
            </a:r>
          </a:p>
          <a:p>
            <a:endParaRPr lang="fr-FR" dirty="0" smtClean="0"/>
          </a:p>
          <a:p>
            <a:r>
              <a:rPr lang="fr-FR" dirty="0" smtClean="0"/>
              <a:t>Rencontre à privilégier dans le service ou à proximité</a:t>
            </a:r>
          </a:p>
          <a:p>
            <a:endParaRPr lang="fr-FR" dirty="0"/>
          </a:p>
          <a:p>
            <a:r>
              <a:rPr lang="fr-FR" dirty="0" smtClean="0"/>
              <a:t>Qualité des échanges dépend de l’expert</a:t>
            </a:r>
          </a:p>
          <a:p>
            <a:endParaRPr lang="fr-FR" dirty="0"/>
          </a:p>
          <a:p>
            <a:r>
              <a:rPr lang="fr-FR" dirty="0" smtClean="0"/>
              <a:t>L’expert en profite toujours pour faire une visite de service, pour réaliser des investigations complémentaires demandées par les autres experts selon des pratiques observées sur d’autres secteurs</a:t>
            </a:r>
            <a:endParaRPr lang="fr-FR" dirty="0"/>
          </a:p>
          <a:p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74476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smtClean="0"/>
              <a:t>Réunion d’ouverture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90180" y="785526"/>
            <a:ext cx="11268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Importance de présenter votre démarche d’analyse des risques pour alimenter le compte qualité</a:t>
            </a:r>
          </a:p>
          <a:p>
            <a:r>
              <a:rPr lang="fr-FR" dirty="0"/>
              <a:t>	</a:t>
            </a:r>
            <a:r>
              <a:rPr lang="fr-FR" dirty="0" smtClean="0"/>
              <a:t>exemple : Visite de risques (très critiquée par la première équipe d’experts, très appréciée</a:t>
            </a:r>
            <a:br>
              <a:rPr lang="fr-FR" dirty="0" smtClean="0"/>
            </a:br>
            <a:r>
              <a:rPr lang="fr-FR" dirty="0" smtClean="0"/>
              <a:t>	par l’autre équipe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0947" y="436724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smtClean="0"/>
              <a:t>Bilans de fin de journée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0180" y="2858005"/>
            <a:ext cx="11215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Inviter les professionnels rencontrés la veille (encadrement et médecin) </a:t>
            </a:r>
          </a:p>
          <a:p>
            <a:r>
              <a:rPr lang="fr-FR" dirty="0"/>
              <a:t>	</a:t>
            </a:r>
            <a:r>
              <a:rPr lang="fr-FR" dirty="0" smtClean="0"/>
              <a:t>Possibilité +/- d’argumenter ou d’échanger</a:t>
            </a:r>
          </a:p>
          <a:p>
            <a:r>
              <a:rPr lang="fr-FR" dirty="0"/>
              <a:t>	</a:t>
            </a:r>
            <a:r>
              <a:rPr lang="fr-FR" dirty="0" smtClean="0"/>
              <a:t>Permet de plus sensibiliser les professionnels aux attentes des experts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0947" y="2143022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smtClean="0"/>
              <a:t>Bilans journaliers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90180" y="5153257"/>
            <a:ext cx="11485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Organisés entre les professionnels de l’établissement (sans les experts) : </a:t>
            </a:r>
          </a:p>
          <a:p>
            <a:r>
              <a:rPr lang="fr-FR" dirty="0"/>
              <a:t>	</a:t>
            </a:r>
            <a:r>
              <a:rPr lang="fr-FR" dirty="0" smtClean="0"/>
              <a:t>Echanger avec les professionnels rencontrés</a:t>
            </a:r>
          </a:p>
          <a:p>
            <a:r>
              <a:rPr lang="fr-FR" dirty="0"/>
              <a:t>	</a:t>
            </a:r>
            <a:r>
              <a:rPr lang="fr-FR" dirty="0" smtClean="0"/>
              <a:t>Connaître en amont les points qui ont posé des difficultés pour apporter des réponses </a:t>
            </a:r>
            <a:br>
              <a:rPr lang="fr-FR" dirty="0" smtClean="0"/>
            </a:br>
            <a:r>
              <a:rPr lang="fr-FR" dirty="0" smtClean="0"/>
              <a:t>	dès le lendemain matin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31323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Bilan des thématiques investiguées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97160" y="1091681"/>
            <a:ext cx="9432390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Parcours patient</a:t>
            </a:r>
          </a:p>
          <a:p>
            <a:endParaRPr lang="fr-FR" dirty="0" smtClean="0"/>
          </a:p>
          <a:p>
            <a:pPr marL="285750" indent="-285750">
              <a:lnSpc>
                <a:spcPct val="150000"/>
              </a:lnSpc>
              <a:buClr>
                <a:schemeClr val="tx1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Chemins cliniques (plus de 60 parcours patients)</a:t>
            </a:r>
          </a:p>
          <a:p>
            <a:pPr marL="285750" indent="-285750">
              <a:lnSpc>
                <a:spcPct val="150000"/>
              </a:lnSpc>
              <a:buClr>
                <a:schemeClr val="tx1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Ateliers </a:t>
            </a:r>
            <a:r>
              <a:rPr lang="fr-FR" dirty="0"/>
              <a:t>patient traceur (</a:t>
            </a:r>
            <a:r>
              <a:rPr lang="fr-FR" dirty="0" smtClean="0"/>
              <a:t>réalisés </a:t>
            </a:r>
            <a:r>
              <a:rPr lang="fr-FR" dirty="0"/>
              <a:t>depuis 2015, plus de 60 patients </a:t>
            </a:r>
            <a:r>
              <a:rPr lang="fr-FR" dirty="0" smtClean="0"/>
              <a:t>traceurs réalisés)</a:t>
            </a:r>
          </a:p>
          <a:p>
            <a:pPr marL="285750" indent="-285750">
              <a:lnSpc>
                <a:spcPct val="150000"/>
              </a:lnSpc>
              <a:buClr>
                <a:schemeClr val="tx1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Evaluation de la douleur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ct val="200000"/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Clr>
                <a:schemeClr val="tx1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Recopiage des demandes d’examens de laboratoire</a:t>
            </a:r>
          </a:p>
          <a:p>
            <a:pPr marL="285750" indent="-285750">
              <a:lnSpc>
                <a:spcPct val="150000"/>
              </a:lnSpc>
              <a:buClr>
                <a:schemeClr val="tx1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Gestion des chariots d’urgences : traçabilité de la vérification périodique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ct val="200000"/>
            </a:pPr>
            <a:endParaRPr lang="fr-FR" dirty="0" smtClean="0">
              <a:solidFill>
                <a:prstClr val="whit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45949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894" y="1079060"/>
            <a:ext cx="11635273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Dossier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 </a:t>
            </a:r>
            <a:r>
              <a:rPr lang="fr-FR" i="1" dirty="0"/>
              <a:t> (Articulée avec la thématique sécurité du système </a:t>
            </a:r>
            <a:r>
              <a:rPr lang="fr-FR" i="1" dirty="0" smtClean="0"/>
              <a:t>d’information et indicateurs HN)</a:t>
            </a:r>
            <a:endParaRPr lang="fr-FR" i="1" dirty="0"/>
          </a:p>
          <a:p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/>
              <a:t>Quick audit bonne tenue du dossier patient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/>
              <a:t>IPAQSS hors </a:t>
            </a:r>
            <a:r>
              <a:rPr lang="fr-FR" dirty="0" smtClean="0"/>
              <a:t>protocole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Articulation des pilotes de processus avec les différentes instances : collège du système d’information, identitovigilance, service QSE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Guide du dossier patient, procédure PRA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r>
              <a:rPr lang="fr-FR" dirty="0" smtClean="0"/>
              <a:t>Intégration des objectifs dans le schéma directeur SI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"/>
            </a:pPr>
            <a:endParaRPr lang="fr-FR" dirty="0" smtClean="0"/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r>
              <a:rPr lang="fr-FR" dirty="0" smtClean="0"/>
              <a:t>Toutes les actions d’améliorations déployées ne sont pas inclues dans le PAQSS</a:t>
            </a:r>
          </a:p>
          <a:p>
            <a:pPr marL="285750" indent="-285750">
              <a:lnSpc>
                <a:spcPct val="150000"/>
              </a:lnSpc>
              <a:buClr>
                <a:prstClr val="white"/>
              </a:buClr>
              <a:buSzPct val="200000"/>
              <a:buFont typeface="Wingdings" panose="05000000000000000000" pitchFamily="2" charset="2"/>
              <a:buChar char=""/>
            </a:pPr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0947" y="146825"/>
            <a:ext cx="11016376" cy="786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/>
              <a:t>Bilan des thématiques investiguées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48" y="6040017"/>
            <a:ext cx="1064274" cy="574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9" b="3788"/>
          <a:stretch/>
        </p:blipFill>
        <p:spPr>
          <a:xfrm>
            <a:off x="10935186" y="5422855"/>
            <a:ext cx="1064274" cy="582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37821577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249</TotalTime>
  <Words>763</Words>
  <Application>Microsoft Office PowerPoint</Application>
  <PresentationFormat>Grand écran</PresentationFormat>
  <Paragraphs>164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Secteur</vt:lpstr>
      <vt:lpstr>Retour d’expérience certification V2014</vt:lpstr>
      <vt:lpstr>Préparation de la visite et calendrier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Centre Hospitalier de Charleville-Mézières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Retour d’expérience certification V2014</dc:title>
  <dc:creator>BARBE Aurelie</dc:creator>
  <cp:lastModifiedBy>GUERELLE Anne</cp:lastModifiedBy>
  <cp:revision>28</cp:revision>
  <dcterms:created xsi:type="dcterms:W3CDTF">2016-09-30T07:37:02Z</dcterms:created>
  <dcterms:modified xsi:type="dcterms:W3CDTF">2016-09-30T12:42:04Z</dcterms:modified>
</cp:coreProperties>
</file>