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2" r:id="rId6"/>
    <p:sldId id="265" r:id="rId7"/>
    <p:sldId id="267" r:id="rId8"/>
    <p:sldId id="268" r:id="rId9"/>
    <p:sldId id="269" r:id="rId10"/>
    <p:sldId id="270" r:id="rId11"/>
    <p:sldId id="284" r:id="rId12"/>
    <p:sldId id="272" r:id="rId13"/>
    <p:sldId id="307" r:id="rId14"/>
    <p:sldId id="273" r:id="rId15"/>
    <p:sldId id="285" r:id="rId16"/>
    <p:sldId id="275" r:id="rId17"/>
    <p:sldId id="295" r:id="rId18"/>
    <p:sldId id="298" r:id="rId19"/>
    <p:sldId id="302" r:id="rId20"/>
    <p:sldId id="305" r:id="rId21"/>
    <p:sldId id="304" r:id="rId22"/>
    <p:sldId id="306" r:id="rId23"/>
    <p:sldId id="278" r:id="rId24"/>
  </p:sldIdLst>
  <p:sldSz cx="18288000" cy="10287000"/>
  <p:notesSz cx="6858000" cy="9144000"/>
  <p:embeddedFontLst>
    <p:embeddedFont>
      <p:font typeface="Public Sans 2" panose="020B0604020202020204" charset="0"/>
      <p:regular r:id="rId26"/>
    </p:embeddedFont>
    <p:embeddedFont>
      <p:font typeface="Aileron" panose="020B0604020202020204" charset="0"/>
      <p:regular r:id="rId27"/>
    </p:embeddedFont>
    <p:embeddedFont>
      <p:font typeface="Decalotype Bol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ublic Sans 1 Bold" panose="020B0604020202020204" charset="0"/>
      <p:regular r:id="rId33"/>
    </p:embeddedFont>
    <p:embeddedFont>
      <p:font typeface="Public Sans 1" panose="020B0604020202020204" charset="0"/>
      <p:regular r:id="rId34"/>
    </p:embeddedFont>
    <p:embeddedFont>
      <p:font typeface="Aileron Bold" panose="020B0604020202020204" charset="0"/>
      <p:regular r:id="rId35"/>
    </p:embeddedFont>
    <p:embeddedFont>
      <p:font typeface="72 Black" panose="020B0A04030603020204" pitchFamily="34" charset="0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NOMBRE</a:t>
            </a:r>
            <a:r>
              <a:rPr lang="fr-FR" sz="1600" b="1" baseline="0" dirty="0"/>
              <a:t> DE </a:t>
            </a:r>
            <a:r>
              <a:rPr lang="fr-FR" sz="1600" b="1" baseline="0" dirty="0" smtClean="0"/>
              <a:t>TRANSFUSIONS SANGUINES </a:t>
            </a:r>
            <a:r>
              <a:rPr lang="fr-FR" sz="1600" b="1" baseline="0" dirty="0"/>
              <a:t>2022-2023-2024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826575667792624E-2"/>
          <c:y val="0.10592008892825013"/>
          <c:w val="0.93173424332207377"/>
          <c:h val="0.74605774230017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B8D8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3-4E36-B618-DBACFF82212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3-4E36-B618-DBACFF822121}"/>
              </c:ext>
            </c:extLst>
          </c:dPt>
          <c:dPt>
            <c:idx val="2"/>
            <c:invertIfNegative val="0"/>
            <c:bubble3D val="0"/>
            <c:spPr>
              <a:solidFill>
                <a:srgbClr val="FB8D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3-4E36-B618-DBACFF822121}"/>
              </c:ext>
            </c:extLst>
          </c:dPt>
          <c:dPt>
            <c:idx val="13"/>
            <c:invertIfNegative val="0"/>
            <c:bubble3D val="0"/>
            <c:spPr>
              <a:solidFill>
                <a:srgbClr val="FB8D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3-4E36-B618-DBACFF822121}"/>
              </c:ext>
            </c:extLst>
          </c:dPt>
          <c:dPt>
            <c:idx val="14"/>
            <c:invertIfNegative val="0"/>
            <c:bubble3D val="0"/>
            <c:spPr>
              <a:solidFill>
                <a:srgbClr val="FB8D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3-4E36-B618-DBACFF822121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C3-4E36-B618-DBACFF822121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C3-4E36-B618-DBACFF82212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DC3-4E36-B618-DBACFF82212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DC3-4E36-B618-DBACFF82212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DC3-4E36-B618-DBACFF822121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DC3-4E36-B618-DBACFF822121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DC3-4E36-B618-DBACFF822121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DC3-4E36-B618-DBACFF822121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DC3-4E36-B618-DBACFF822121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DC3-4E36-B618-DBACFF822121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DC3-4E36-B618-DBACFF822121}"/>
              </c:ext>
            </c:extLst>
          </c:dPt>
          <c:cat>
            <c:strRef>
              <c:f>(RECAP!$A$2:$A$4,RECAP!$A$8:$A$19,RECAP!$A$23:$A$34)</c:f>
              <c:strCache>
                <c:ptCount val="27"/>
                <c:pt idx="0">
                  <c:v>OCTOBRE</c:v>
                </c:pt>
                <c:pt idx="1">
                  <c:v>NOVEMBRE</c:v>
                </c:pt>
                <c:pt idx="2">
                  <c:v>DECEMBRE</c:v>
                </c:pt>
                <c:pt idx="3">
                  <c:v>JANVIER</c:v>
                </c:pt>
                <c:pt idx="4">
                  <c:v>FEVRIER</c:v>
                </c:pt>
                <c:pt idx="5">
                  <c:v>MARS</c:v>
                </c:pt>
                <c:pt idx="6">
                  <c:v>AVRIL</c:v>
                </c:pt>
                <c:pt idx="7">
                  <c:v>MAI</c:v>
                </c:pt>
                <c:pt idx="8">
                  <c:v>JUIN</c:v>
                </c:pt>
                <c:pt idx="9">
                  <c:v>JUILLET</c:v>
                </c:pt>
                <c:pt idx="10">
                  <c:v>AOÛT</c:v>
                </c:pt>
                <c:pt idx="11">
                  <c:v>SEPTEMBRE</c:v>
                </c:pt>
                <c:pt idx="12">
                  <c:v>OCTOBRE</c:v>
                </c:pt>
                <c:pt idx="13">
                  <c:v>NOVEMBRE</c:v>
                </c:pt>
                <c:pt idx="14">
                  <c:v>DÉCEMBRE</c:v>
                </c:pt>
                <c:pt idx="15">
                  <c:v>JANVIER</c:v>
                </c:pt>
                <c:pt idx="16">
                  <c:v>FEVRIER</c:v>
                </c:pt>
                <c:pt idx="17">
                  <c:v>MARS</c:v>
                </c:pt>
                <c:pt idx="18">
                  <c:v>AVRIL</c:v>
                </c:pt>
                <c:pt idx="19">
                  <c:v>MAI</c:v>
                </c:pt>
                <c:pt idx="20">
                  <c:v>JUIN</c:v>
                </c:pt>
                <c:pt idx="21">
                  <c:v>JUILLET</c:v>
                </c:pt>
                <c:pt idx="22">
                  <c:v>AOÛT</c:v>
                </c:pt>
                <c:pt idx="23">
                  <c:v>SEPTEMBRE</c:v>
                </c:pt>
                <c:pt idx="24">
                  <c:v>OCTOBRE</c:v>
                </c:pt>
                <c:pt idx="25">
                  <c:v>NOVEMBRE</c:v>
                </c:pt>
                <c:pt idx="26">
                  <c:v>DÉCEMBRE</c:v>
                </c:pt>
              </c:strCache>
            </c:strRef>
          </c:cat>
          <c:val>
            <c:numRef>
              <c:f>(RECAP!$F$2:$F$4,RECAP!$F$8:$F$19,RECAP!$F$23:$F$34)</c:f>
              <c:numCache>
                <c:formatCode>General</c:formatCode>
                <c:ptCount val="27"/>
                <c:pt idx="0">
                  <c:v>3</c:v>
                </c:pt>
                <c:pt idx="1">
                  <c:v>12</c:v>
                </c:pt>
                <c:pt idx="2">
                  <c:v>11</c:v>
                </c:pt>
                <c:pt idx="3">
                  <c:v>22</c:v>
                </c:pt>
                <c:pt idx="4">
                  <c:v>24</c:v>
                </c:pt>
                <c:pt idx="5">
                  <c:v>25</c:v>
                </c:pt>
                <c:pt idx="6">
                  <c:v>34</c:v>
                </c:pt>
                <c:pt idx="7">
                  <c:v>26</c:v>
                </c:pt>
                <c:pt idx="8">
                  <c:v>42</c:v>
                </c:pt>
                <c:pt idx="9">
                  <c:v>30</c:v>
                </c:pt>
                <c:pt idx="10">
                  <c:v>25</c:v>
                </c:pt>
                <c:pt idx="11">
                  <c:v>29</c:v>
                </c:pt>
                <c:pt idx="12">
                  <c:v>19</c:v>
                </c:pt>
                <c:pt idx="13">
                  <c:v>43</c:v>
                </c:pt>
                <c:pt idx="14">
                  <c:v>40</c:v>
                </c:pt>
                <c:pt idx="15">
                  <c:v>61</c:v>
                </c:pt>
                <c:pt idx="16">
                  <c:v>56</c:v>
                </c:pt>
                <c:pt idx="17">
                  <c:v>58</c:v>
                </c:pt>
                <c:pt idx="18">
                  <c:v>66</c:v>
                </c:pt>
                <c:pt idx="19">
                  <c:v>62</c:v>
                </c:pt>
                <c:pt idx="20">
                  <c:v>62</c:v>
                </c:pt>
                <c:pt idx="21">
                  <c:v>39</c:v>
                </c:pt>
                <c:pt idx="22">
                  <c:v>57</c:v>
                </c:pt>
                <c:pt idx="23">
                  <c:v>58</c:v>
                </c:pt>
                <c:pt idx="24">
                  <c:v>78</c:v>
                </c:pt>
                <c:pt idx="25">
                  <c:v>62</c:v>
                </c:pt>
                <c:pt idx="2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DC3-4E36-B618-DBACFF822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586760"/>
        <c:axId val="423588072"/>
      </c:barChart>
      <c:catAx>
        <c:axId val="4235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3588072"/>
        <c:crosses val="autoZero"/>
        <c:auto val="1"/>
        <c:lblAlgn val="ctr"/>
        <c:lblOffset val="100"/>
        <c:noMultiLvlLbl val="0"/>
      </c:catAx>
      <c:valAx>
        <c:axId val="42358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358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0AC2-718F-4C60-92A2-C0016CDFAA9D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F6E4F-64D6-494B-8B95-F58A8A35EE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0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Frein : </a:t>
            </a:r>
            <a:r>
              <a:rPr lang="fr-FR" sz="1200" dirty="0" smtClean="0"/>
              <a:t>méconnaissance du champ de compétences/missions IPA : qui fait quoi,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54361-98EE-4E63-A7EA-B7C5E9C92E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5" Type="http://schemas.openxmlformats.org/officeDocument/2006/relationships/image" Target="../media/image46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9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legifrance.gouv.fr/affichCodeArticle.do?cidTexte=LEGITEXT000006073189&amp;idArticle=LEGIARTI000006746688&amp;dateTexte=&amp;categorieLien=cid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5.svg"/><Relationship Id="rId10" Type="http://schemas.openxmlformats.org/officeDocument/2006/relationships/image" Target="../media/image22.svg"/><Relationship Id="rId9" Type="http://schemas.openxmlformats.org/officeDocument/2006/relationships/image" Target="../media/image12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0.png"/><Relationship Id="rId18" Type="http://schemas.openxmlformats.org/officeDocument/2006/relationships/image" Target="../media/image38.svg"/><Relationship Id="rId26" Type="http://schemas.openxmlformats.org/officeDocument/2006/relationships/image" Target="../media/image27.png"/><Relationship Id="rId39" Type="http://schemas.openxmlformats.org/officeDocument/2006/relationships/image" Target="../media/image61.svg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34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44.sv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20" Type="http://schemas.openxmlformats.org/officeDocument/2006/relationships/image" Target="../media/image51.svg"/><Relationship Id="rId29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24" Type="http://schemas.openxmlformats.org/officeDocument/2006/relationships/image" Target="../media/image48.svg"/><Relationship Id="rId32" Type="http://schemas.openxmlformats.org/officeDocument/2006/relationships/image" Target="../media/image15.sv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10" Type="http://schemas.openxmlformats.org/officeDocument/2006/relationships/image" Target="../media/image42.svg"/><Relationship Id="rId19" Type="http://schemas.openxmlformats.org/officeDocument/2006/relationships/image" Target="../media/image23.png"/><Relationship Id="rId31" Type="http://schemas.openxmlformats.org/officeDocument/2006/relationships/image" Target="../media/image8.png"/><Relationship Id="rId4" Type="http://schemas.openxmlformats.org/officeDocument/2006/relationships/image" Target="../media/image28.svg"/><Relationship Id="rId9" Type="http://schemas.openxmlformats.org/officeDocument/2006/relationships/image" Target="../media/image18.png"/><Relationship Id="rId14" Type="http://schemas.openxmlformats.org/officeDocument/2006/relationships/image" Target="../media/image34.svg"/><Relationship Id="rId22" Type="http://schemas.openxmlformats.org/officeDocument/2006/relationships/image" Target="../media/image46.svg"/><Relationship Id="rId27" Type="http://schemas.openxmlformats.org/officeDocument/2006/relationships/image" Target="../media/image53.svg"/><Relationship Id="rId30" Type="http://schemas.openxmlformats.org/officeDocument/2006/relationships/image" Target="../media/image29.png"/><Relationship Id="rId35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jpeg"/><Relationship Id="rId7" Type="http://schemas.openxmlformats.org/officeDocument/2006/relationships/image" Target="../media/image15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jpeg"/><Relationship Id="rId3" Type="http://schemas.openxmlformats.org/officeDocument/2006/relationships/image" Target="../media/image15.svg"/><Relationship Id="rId7" Type="http://schemas.openxmlformats.org/officeDocument/2006/relationships/image" Target="../media/image36.png"/><Relationship Id="rId12" Type="http://schemas.openxmlformats.org/officeDocument/2006/relationships/image" Target="../media/image38.jpeg"/><Relationship Id="rId17" Type="http://schemas.openxmlformats.org/officeDocument/2006/relationships/image" Target="../media/image43.jpg"/><Relationship Id="rId2" Type="http://schemas.openxmlformats.org/officeDocument/2006/relationships/image" Target="../media/image8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7.jpeg"/><Relationship Id="rId5" Type="http://schemas.openxmlformats.org/officeDocument/2006/relationships/image" Target="../media/image77.svg"/><Relationship Id="rId15" Type="http://schemas.openxmlformats.org/officeDocument/2006/relationships/image" Target="../media/image41.jpeg"/><Relationship Id="rId10" Type="http://schemas.openxmlformats.org/officeDocument/2006/relationships/image" Target="../media/image81.svg"/><Relationship Id="rId4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32359" y="773867"/>
            <a:ext cx="3573440" cy="1330259"/>
          </a:xfrm>
          <a:custGeom>
            <a:avLst/>
            <a:gdLst/>
            <a:ahLst/>
            <a:cxnLst/>
            <a:rect l="l" t="t" r="r" b="b"/>
            <a:pathLst>
              <a:path w="3573440" h="1330259">
                <a:moveTo>
                  <a:pt x="0" y="0"/>
                </a:moveTo>
                <a:lnTo>
                  <a:pt x="3573440" y="0"/>
                </a:lnTo>
                <a:lnTo>
                  <a:pt x="3573440" y="1330258"/>
                </a:lnTo>
                <a:lnTo>
                  <a:pt x="0" y="133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09606" y="3152084"/>
            <a:ext cx="6658173" cy="6876561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18906" r="-1890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875090" y="160338"/>
            <a:ext cx="2531390" cy="2620962"/>
          </a:xfrm>
          <a:custGeom>
            <a:avLst/>
            <a:gdLst/>
            <a:ahLst/>
            <a:cxnLst/>
            <a:rect l="l" t="t" r="r" b="b"/>
            <a:pathLst>
              <a:path w="1946848" h="2038501">
                <a:moveTo>
                  <a:pt x="0" y="0"/>
                </a:moveTo>
                <a:lnTo>
                  <a:pt x="1946848" y="0"/>
                </a:lnTo>
                <a:lnTo>
                  <a:pt x="1946848" y="2038501"/>
                </a:lnTo>
                <a:lnTo>
                  <a:pt x="0" y="2038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454923" y="4277520"/>
            <a:ext cx="10478876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0"/>
              </a:lnSpc>
            </a:pPr>
            <a:r>
              <a:rPr lang="en-US" sz="6000" dirty="0">
                <a:solidFill>
                  <a:srgbClr val="D4006D"/>
                </a:solidFill>
                <a:latin typeface="Decalotype Bold"/>
              </a:rPr>
              <a:t>IPA : retour </a:t>
            </a:r>
            <a:r>
              <a:rPr lang="en-US" sz="6000" dirty="0" err="1">
                <a:solidFill>
                  <a:srgbClr val="D4006D"/>
                </a:solidFill>
                <a:latin typeface="Decalotype Bold"/>
              </a:rPr>
              <a:t>d’experience</a:t>
            </a:r>
            <a:endParaRPr lang="en-US" sz="6000" dirty="0">
              <a:solidFill>
                <a:srgbClr val="D4006D"/>
              </a:solidFill>
              <a:latin typeface="Decalotyp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3362" y="1071543"/>
            <a:ext cx="12104638" cy="271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3"/>
              </a:lnSpc>
            </a:pPr>
            <a:r>
              <a:rPr lang="en-US" sz="10433" dirty="0">
                <a:solidFill>
                  <a:srgbClr val="D4006D"/>
                </a:solidFill>
                <a:latin typeface="Decalotype Bold"/>
              </a:rPr>
              <a:t>Transfusion Sanguine </a:t>
            </a:r>
          </a:p>
          <a:p>
            <a:pPr marL="0" lvl="0" indent="0" algn="ctr">
              <a:lnSpc>
                <a:spcPts val="10433"/>
              </a:lnSpc>
            </a:pPr>
            <a:r>
              <a:rPr lang="en-US" sz="10433" dirty="0">
                <a:solidFill>
                  <a:srgbClr val="D4006D"/>
                </a:solidFill>
                <a:latin typeface="Decalotype Bold"/>
              </a:rPr>
              <a:t>à </a:t>
            </a:r>
            <a:r>
              <a:rPr lang="en-US" sz="10433" dirty="0" smtClean="0">
                <a:solidFill>
                  <a:srgbClr val="D4006D"/>
                </a:solidFill>
                <a:latin typeface="Decalotype Bold"/>
              </a:rPr>
              <a:t>Domicile par HAD</a:t>
            </a:r>
            <a:endParaRPr lang="en-US" sz="10433" dirty="0">
              <a:solidFill>
                <a:srgbClr val="D4006D"/>
              </a:solidFill>
              <a:latin typeface="Decalotyp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67800" y="7441145"/>
            <a:ext cx="12567114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4000" dirty="0" err="1">
                <a:solidFill>
                  <a:srgbClr val="D4006D"/>
                </a:solidFill>
                <a:latin typeface="Decalotype Bold"/>
              </a:rPr>
              <a:t>Webinaire</a:t>
            </a:r>
            <a:r>
              <a:rPr lang="en-US" sz="4000" dirty="0">
                <a:solidFill>
                  <a:srgbClr val="D4006D"/>
                </a:solidFill>
                <a:latin typeface="Decalotype Bold"/>
              </a:rPr>
              <a:t> </a:t>
            </a:r>
            <a:r>
              <a:rPr lang="en-US" sz="4000" dirty="0" err="1">
                <a:solidFill>
                  <a:srgbClr val="D4006D"/>
                </a:solidFill>
                <a:latin typeface="Decalotype Bold"/>
              </a:rPr>
              <a:t>Hémovigilance</a:t>
            </a:r>
            <a:r>
              <a:rPr lang="en-US" sz="4000" dirty="0">
                <a:solidFill>
                  <a:srgbClr val="D4006D"/>
                </a:solidFill>
                <a:latin typeface="Decalotype Bold"/>
              </a:rPr>
              <a:t> et </a:t>
            </a:r>
            <a:r>
              <a:rPr lang="en-US" sz="4000" dirty="0" err="1">
                <a:solidFill>
                  <a:srgbClr val="D4006D"/>
                </a:solidFill>
                <a:latin typeface="Decalotype Bold"/>
              </a:rPr>
              <a:t>sécurité</a:t>
            </a:r>
            <a:r>
              <a:rPr lang="en-US" sz="4000" dirty="0">
                <a:solidFill>
                  <a:srgbClr val="D4006D"/>
                </a:solidFill>
                <a:latin typeface="Decalotype Bold"/>
              </a:rPr>
              <a:t> </a:t>
            </a:r>
            <a:r>
              <a:rPr lang="en-US" sz="4000" dirty="0" err="1">
                <a:solidFill>
                  <a:srgbClr val="D4006D"/>
                </a:solidFill>
                <a:latin typeface="Decalotype Bold"/>
              </a:rPr>
              <a:t>transfusionnelle</a:t>
            </a:r>
            <a:endParaRPr lang="en-US" sz="4000" dirty="0">
              <a:solidFill>
                <a:srgbClr val="D4006D"/>
              </a:solidFill>
              <a:latin typeface="Decalotype Bold"/>
            </a:endParaRPr>
          </a:p>
          <a:p>
            <a:pPr algn="ctr">
              <a:lnSpc>
                <a:spcPts val="4045"/>
              </a:lnSpc>
            </a:pPr>
            <a:r>
              <a:rPr lang="en-US" sz="4000" dirty="0">
                <a:solidFill>
                  <a:srgbClr val="D4006D"/>
                </a:solidFill>
                <a:latin typeface="Decalotype Bold"/>
              </a:rPr>
              <a:t> ARS Grand </a:t>
            </a:r>
            <a:r>
              <a:rPr lang="en-US" sz="4000" dirty="0" smtClean="0">
                <a:solidFill>
                  <a:srgbClr val="D4006D"/>
                </a:solidFill>
                <a:latin typeface="Decalotype Bold"/>
              </a:rPr>
              <a:t>Est</a:t>
            </a:r>
          </a:p>
          <a:p>
            <a:pPr algn="ctr">
              <a:lnSpc>
                <a:spcPts val="4045"/>
              </a:lnSpc>
            </a:pPr>
            <a:endParaRPr lang="en-US" sz="4000" dirty="0" smtClean="0">
              <a:solidFill>
                <a:srgbClr val="D4006D"/>
              </a:solidFill>
              <a:latin typeface="Decalotype Bold"/>
            </a:endParaRPr>
          </a:p>
          <a:p>
            <a:pPr algn="ctr">
              <a:lnSpc>
                <a:spcPts val="4045"/>
              </a:lnSpc>
            </a:pPr>
            <a:r>
              <a:rPr lang="en-US" sz="4000" dirty="0" smtClean="0">
                <a:solidFill>
                  <a:srgbClr val="D4006D"/>
                </a:solidFill>
                <a:latin typeface="Decalotype Bold"/>
              </a:rPr>
              <a:t>13 </a:t>
            </a:r>
            <a:r>
              <a:rPr lang="en-US" sz="4000" dirty="0">
                <a:solidFill>
                  <a:srgbClr val="D4006D"/>
                </a:solidFill>
                <a:latin typeface="Decalotype Bold"/>
              </a:rPr>
              <a:t>mars </a:t>
            </a:r>
            <a:r>
              <a:rPr lang="en-US" sz="4000" dirty="0" smtClean="0">
                <a:solidFill>
                  <a:srgbClr val="D4006D"/>
                </a:solidFill>
                <a:latin typeface="Decalotype Bold"/>
              </a:rPr>
              <a:t>2025</a:t>
            </a:r>
            <a:endParaRPr lang="en-US" sz="4000" dirty="0">
              <a:solidFill>
                <a:srgbClr val="D4006D"/>
              </a:solidFill>
              <a:latin typeface="Decalotyp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85315" y="6091613"/>
            <a:ext cx="1053208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414" dirty="0">
                <a:solidFill>
                  <a:srgbClr val="191919"/>
                </a:solidFill>
                <a:latin typeface="Public Sans 1 Bold"/>
              </a:rPr>
              <a:t>Dr Guillaume SASSEIGNE - Médecin Praticien / </a:t>
            </a:r>
            <a:r>
              <a:rPr lang="en-US" sz="2414" dirty="0" err="1" smtClean="0">
                <a:solidFill>
                  <a:srgbClr val="191919"/>
                </a:solidFill>
                <a:latin typeface="Public Sans 1 Bold"/>
              </a:rPr>
              <a:t>Hémovigilant</a:t>
            </a:r>
            <a:endParaRPr lang="en-US" sz="2414" dirty="0" smtClean="0">
              <a:solidFill>
                <a:srgbClr val="191919"/>
              </a:solidFill>
              <a:latin typeface="Public Sans 1 Bold"/>
            </a:endParaRPr>
          </a:p>
          <a:p>
            <a:pPr algn="r">
              <a:lnSpc>
                <a:spcPts val="3380"/>
              </a:lnSpc>
            </a:pPr>
            <a:r>
              <a:rPr lang="en-US" sz="2414" dirty="0" smtClean="0">
                <a:solidFill>
                  <a:srgbClr val="191919"/>
                </a:solidFill>
                <a:latin typeface="Public Sans 1 Bold"/>
              </a:rPr>
              <a:t>Anastasia JESOP </a:t>
            </a:r>
            <a:r>
              <a:rPr lang="en-US" sz="2414" dirty="0">
                <a:solidFill>
                  <a:srgbClr val="191919"/>
                </a:solidFill>
                <a:latin typeface="Public Sans 1 Bold"/>
              </a:rPr>
              <a:t>-</a:t>
            </a:r>
            <a:r>
              <a:rPr lang="en-US" sz="2414" dirty="0" smtClean="0">
                <a:solidFill>
                  <a:srgbClr val="191919"/>
                </a:solidFill>
                <a:latin typeface="Public Sans 1 Bold"/>
              </a:rPr>
              <a:t> Infirmière en Pratique Avancée (</a:t>
            </a:r>
            <a:r>
              <a:rPr lang="en-US" sz="2414" dirty="0" err="1" smtClean="0">
                <a:solidFill>
                  <a:srgbClr val="191919"/>
                </a:solidFill>
                <a:latin typeface="Public Sans 1 Bold"/>
              </a:rPr>
              <a:t>onco</a:t>
            </a:r>
            <a:r>
              <a:rPr lang="en-US" sz="2414" dirty="0" smtClean="0">
                <a:solidFill>
                  <a:srgbClr val="191919"/>
                </a:solidFill>
                <a:latin typeface="Public Sans 1 Bold"/>
              </a:rPr>
              <a:t> et </a:t>
            </a:r>
            <a:r>
              <a:rPr lang="en-US" sz="2414" dirty="0" err="1" smtClean="0">
                <a:solidFill>
                  <a:srgbClr val="191919"/>
                </a:solidFill>
                <a:latin typeface="Public Sans 1 Bold"/>
              </a:rPr>
              <a:t>hématologie</a:t>
            </a:r>
            <a:r>
              <a:rPr lang="en-US" sz="2414" dirty="0" smtClean="0">
                <a:solidFill>
                  <a:srgbClr val="191919"/>
                </a:solidFill>
                <a:latin typeface="Public Sans 1 Bold"/>
              </a:rPr>
              <a:t>)</a:t>
            </a:r>
            <a:endParaRPr lang="en-US" sz="2414" dirty="0">
              <a:solidFill>
                <a:srgbClr val="191919"/>
              </a:solidFill>
              <a:latin typeface="Public Sans 1 Bold"/>
            </a:endParaRPr>
          </a:p>
        </p:txBody>
      </p:sp>
      <p:sp>
        <p:nvSpPr>
          <p:cNvPr id="14" name="AutoShape 2" descr="▷ HAD Val de Loire → Basé à Tours • Indre-et-Loire (3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4" descr="▷ HAD Val de Loire → Basé à Tours • Indre-et-Loire (37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-80962"/>
            <a:ext cx="1586507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Decalotype Bold"/>
              </a:rPr>
              <a:t>Une équipe IDE identifiée </a:t>
            </a:r>
          </a:p>
        </p:txBody>
      </p:sp>
      <p:sp>
        <p:nvSpPr>
          <p:cNvPr id="5" name="Freeform 5"/>
          <p:cNvSpPr/>
          <p:nvPr/>
        </p:nvSpPr>
        <p:spPr>
          <a:xfrm>
            <a:off x="228600" y="987919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0"/>
                </a:moveTo>
                <a:lnTo>
                  <a:pt x="18288000" y="0"/>
                </a:lnTo>
                <a:lnTo>
                  <a:pt x="18288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643" b="-21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99138" y="405663"/>
            <a:ext cx="1545574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UN PARCOURS DE SOIN</a:t>
            </a:r>
            <a:r>
              <a:rPr lang="en-US" sz="4999" dirty="0">
                <a:solidFill>
                  <a:srgbClr val="A59891"/>
                </a:solidFill>
                <a:latin typeface="Decalotype Bold"/>
              </a:rPr>
              <a:t> 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DÉFINI ET ORGANISÉ</a:t>
            </a:r>
          </a:p>
        </p:txBody>
      </p:sp>
      <p:sp>
        <p:nvSpPr>
          <p:cNvPr id="8" name="Freeform 8"/>
          <p:cNvSpPr/>
          <p:nvPr/>
        </p:nvSpPr>
        <p:spPr>
          <a:xfrm>
            <a:off x="15702745" y="101167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117759" y="6571046"/>
            <a:ext cx="6783904" cy="6857653"/>
            <a:chOff x="0" y="0"/>
            <a:chExt cx="212068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0684" cy="1913890"/>
            </a:xfrm>
            <a:custGeom>
              <a:avLst/>
              <a:gdLst/>
              <a:ahLst/>
              <a:cxnLst/>
              <a:rect l="l" t="t" r="r" b="b"/>
              <a:pathLst>
                <a:path w="2120684" h="1913890">
                  <a:moveTo>
                    <a:pt x="0" y="0"/>
                  </a:moveTo>
                  <a:lnTo>
                    <a:pt x="2120684" y="0"/>
                  </a:lnTo>
                  <a:lnTo>
                    <a:pt x="212068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4649296" y="9113120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3"/>
                </a:lnTo>
                <a:lnTo>
                  <a:pt x="0" y="886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91000" y="412248"/>
            <a:ext cx="15455747" cy="82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Le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suivi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 des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compétences</a:t>
            </a:r>
            <a:endParaRPr lang="en-US" sz="4999" dirty="0">
              <a:solidFill>
                <a:srgbClr val="C60463"/>
              </a:solidFill>
              <a:latin typeface="Decalotype Bol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6887" y="1433660"/>
            <a:ext cx="13182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/>
          </a:p>
          <a:p>
            <a:r>
              <a:rPr lang="fr-FR" sz="4000" dirty="0" smtClean="0"/>
              <a:t>16 </a:t>
            </a:r>
            <a:r>
              <a:rPr lang="fr-FR" sz="4000" dirty="0" err="1" smtClean="0"/>
              <a:t>IDEs</a:t>
            </a:r>
            <a:r>
              <a:rPr lang="fr-FR" sz="4000" dirty="0" smtClean="0"/>
              <a:t> formés en Interne à l’HAD Val de Loire</a:t>
            </a:r>
          </a:p>
          <a:p>
            <a:endParaRPr lang="fr-FR" sz="4000" dirty="0"/>
          </a:p>
          <a:p>
            <a:r>
              <a:rPr lang="fr-FR" sz="4000" dirty="0" smtClean="0"/>
              <a:t>Blood Quizz </a:t>
            </a:r>
            <a:r>
              <a:rPr lang="fr-FR" sz="4000" dirty="0"/>
              <a:t>(</a:t>
            </a:r>
            <a:r>
              <a:rPr lang="fr-FR" sz="4000" dirty="0" smtClean="0"/>
              <a:t>SFVTT): 100 % de l’équipe dédiée transfusion.</a:t>
            </a:r>
          </a:p>
          <a:p>
            <a:r>
              <a:rPr lang="fr-FR" sz="4000" dirty="0" err="1" smtClean="0"/>
              <a:t>Obj</a:t>
            </a:r>
            <a:r>
              <a:rPr lang="fr-FR" sz="4000" dirty="0" smtClean="0"/>
              <a:t> : 100% des médecins d’HAD</a:t>
            </a:r>
          </a:p>
          <a:p>
            <a:r>
              <a:rPr lang="fr-FR" sz="4000" dirty="0" err="1" smtClean="0"/>
              <a:t>Obj</a:t>
            </a:r>
            <a:r>
              <a:rPr lang="fr-FR" sz="4000" dirty="0" smtClean="0"/>
              <a:t> secondaire : déployer à l’ensemble des professionnels soignants de l’HAD</a:t>
            </a:r>
          </a:p>
          <a:p>
            <a:endParaRPr lang="fr-FR" sz="4000" dirty="0"/>
          </a:p>
          <a:p>
            <a:r>
              <a:rPr lang="fr-FR" sz="4000" dirty="0"/>
              <a:t>La Gazette </a:t>
            </a:r>
            <a:r>
              <a:rPr lang="fr-FR" sz="4000" dirty="0" smtClean="0"/>
              <a:t>Transfusion : hebdomadaire (lundi)</a:t>
            </a:r>
          </a:p>
          <a:p>
            <a:endParaRPr lang="fr-FR" sz="4000" dirty="0"/>
          </a:p>
          <a:p>
            <a:r>
              <a:rPr lang="fr-FR" sz="4000" dirty="0" smtClean="0"/>
              <a:t>CSTH (une fois par an) : dernier CSTH le 23 février 2024</a:t>
            </a:r>
          </a:p>
          <a:p>
            <a:r>
              <a:rPr lang="fr-FR" sz="4000" dirty="0" smtClean="0"/>
              <a:t>4 fois par an lors des CME</a:t>
            </a:r>
            <a:endParaRPr lang="fr-FR" sz="4000" dirty="0"/>
          </a:p>
        </p:txBody>
      </p:sp>
      <p:pic>
        <p:nvPicPr>
          <p:cNvPr id="1026" name="image_0" descr="29fdcd51-2843-4a25-b7de-057329e93fd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7452"/>
          <a:stretch/>
        </p:blipFill>
        <p:spPr bwMode="auto">
          <a:xfrm>
            <a:off x="13392652" y="1784359"/>
            <a:ext cx="4895348" cy="70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0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4827" y="1834702"/>
            <a:ext cx="7898932" cy="10287000"/>
            <a:chOff x="0" y="0"/>
            <a:chExt cx="8851059" cy="1152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120088" y="2785994"/>
            <a:ext cx="10047824" cy="4998793"/>
          </a:xfrm>
          <a:custGeom>
            <a:avLst/>
            <a:gdLst/>
            <a:ahLst/>
            <a:cxnLst/>
            <a:rect l="l" t="t" r="r" b="b"/>
            <a:pathLst>
              <a:path w="10047824" h="4998793">
                <a:moveTo>
                  <a:pt x="0" y="0"/>
                </a:moveTo>
                <a:lnTo>
                  <a:pt x="10047824" y="0"/>
                </a:lnTo>
                <a:lnTo>
                  <a:pt x="10047824" y="4998793"/>
                </a:lnTo>
                <a:lnTo>
                  <a:pt x="0" y="499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0" y="4751173"/>
            <a:ext cx="7344012" cy="10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</a:pPr>
            <a:r>
              <a:rPr lang="en-US" sz="6745" dirty="0" smtClean="0">
                <a:solidFill>
                  <a:srgbClr val="F7F7F7"/>
                </a:solidFill>
                <a:latin typeface="Decalotype Bold"/>
              </a:rPr>
              <a:t>RÉSULTATS</a:t>
            </a:r>
            <a:endParaRPr lang="en-US" sz="6745" dirty="0">
              <a:solidFill>
                <a:srgbClr val="F7F7F7"/>
              </a:solidFill>
              <a:latin typeface="Decalotyp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29557" y="-542580"/>
            <a:ext cx="4716515" cy="5154662"/>
            <a:chOff x="0" y="0"/>
            <a:chExt cx="6869494" cy="75076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4726426" y="1369972"/>
            <a:ext cx="7981032" cy="10287000"/>
            <a:chOff x="0" y="0"/>
            <a:chExt cx="8943056" cy="115269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43056" cy="11526982"/>
            </a:xfrm>
            <a:custGeom>
              <a:avLst/>
              <a:gdLst/>
              <a:ahLst/>
              <a:cxnLst/>
              <a:rect l="l" t="t" r="r" b="b"/>
              <a:pathLst>
                <a:path w="8943056" h="11526982">
                  <a:moveTo>
                    <a:pt x="8943056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943056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895600" y="574784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57720" y="7244301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4420" y="7195108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14384" y="7195108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637328" y="8191873"/>
            <a:ext cx="2254250" cy="80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>
                <a:solidFill>
                  <a:srgbClr val="D40B6F"/>
                </a:solidFill>
                <a:latin typeface="Public Sans 1 Bold"/>
              </a:rPr>
              <a:t>Coordination IPA</a:t>
            </a:r>
          </a:p>
        </p:txBody>
      </p:sp>
      <p:sp>
        <p:nvSpPr>
          <p:cNvPr id="16" name="Freeform 16"/>
          <p:cNvSpPr/>
          <p:nvPr/>
        </p:nvSpPr>
        <p:spPr>
          <a:xfrm>
            <a:off x="6190264" y="7279276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569347" y="629683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459143" y="472290"/>
            <a:ext cx="1545574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NOMBRE DE PSL TRANSFUSÉS 2022-2023-2024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6200" y="7960057"/>
            <a:ext cx="1807170" cy="80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330" dirty="0">
                <a:solidFill>
                  <a:srgbClr val="000000"/>
                </a:solidFill>
                <a:latin typeface="Public Sans 1"/>
              </a:rPr>
              <a:t> </a:t>
            </a:r>
          </a:p>
          <a:p>
            <a:pPr algn="ctr"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D40B6F"/>
                </a:solidFill>
                <a:latin typeface="Public Sans 1 Bold"/>
              </a:rPr>
              <a:t>4 IDE </a:t>
            </a:r>
            <a:r>
              <a:rPr lang="en-US" sz="2330" dirty="0" err="1">
                <a:solidFill>
                  <a:srgbClr val="D40B6F"/>
                </a:solidFill>
                <a:latin typeface="Public Sans 1 Bold"/>
              </a:rPr>
              <a:t>formés</a:t>
            </a:r>
            <a:endParaRPr lang="en-US" sz="2330" dirty="0">
              <a:solidFill>
                <a:srgbClr val="D40B6F"/>
              </a:solidFill>
              <a:latin typeface="Public Sans 1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606585" y="8476207"/>
            <a:ext cx="2277730" cy="386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endParaRPr lang="en-US" sz="2330" dirty="0">
              <a:solidFill>
                <a:srgbClr val="D40B6F"/>
              </a:solidFill>
              <a:latin typeface="Public Sans 1 Bold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782800" y="3619500"/>
            <a:ext cx="13716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4935200" y="3771900"/>
            <a:ext cx="13716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7" name="Freeform 16"/>
          <p:cNvSpPr/>
          <p:nvPr/>
        </p:nvSpPr>
        <p:spPr>
          <a:xfrm>
            <a:off x="10903006" y="7340709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6"/>
          <p:cNvSpPr/>
          <p:nvPr/>
        </p:nvSpPr>
        <p:spPr>
          <a:xfrm>
            <a:off x="12829590" y="7279276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Rectangle 28"/>
          <p:cNvSpPr/>
          <p:nvPr/>
        </p:nvSpPr>
        <p:spPr>
          <a:xfrm>
            <a:off x="10140096" y="8298289"/>
            <a:ext cx="209384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>
                <a:solidFill>
                  <a:srgbClr val="D40B6F"/>
                </a:solidFill>
                <a:latin typeface="Public Sans 1 Bold"/>
              </a:rPr>
              <a:t>Prescription</a:t>
            </a:r>
            <a:r>
              <a:rPr lang="en-US" sz="2000" dirty="0" smtClean="0">
                <a:solidFill>
                  <a:srgbClr val="D40B6F"/>
                </a:solidFill>
                <a:latin typeface="Public Sans 1 Bold"/>
              </a:rPr>
              <a:t>  </a:t>
            </a:r>
          </a:p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D40B6F"/>
                </a:solidFill>
                <a:latin typeface="Public Sans 1 Bold"/>
              </a:rPr>
              <a:t>IPA</a:t>
            </a:r>
            <a:endParaRPr lang="en-US" sz="2000" dirty="0">
              <a:solidFill>
                <a:srgbClr val="D40B6F"/>
              </a:solidFill>
              <a:latin typeface="Public Sans 1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4939" y="8113079"/>
            <a:ext cx="1798890" cy="1309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D40B6F"/>
                </a:solidFill>
                <a:latin typeface="Public Sans 1 Bold"/>
              </a:rPr>
              <a:t>1ère </a:t>
            </a:r>
          </a:p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D40B6F"/>
                </a:solidFill>
                <a:latin typeface="Public Sans 1 Bold"/>
              </a:rPr>
              <a:t>Plaquettes</a:t>
            </a:r>
            <a:endParaRPr lang="en-US" sz="2400" dirty="0" smtClean="0">
              <a:solidFill>
                <a:srgbClr val="D40B6F"/>
              </a:solidFill>
              <a:latin typeface="Public Sans 1 Bold"/>
            </a:endParaRPr>
          </a:p>
          <a:p>
            <a:pPr algn="ctr">
              <a:lnSpc>
                <a:spcPts val="3264"/>
              </a:lnSpc>
              <a:spcBef>
                <a:spcPct val="0"/>
              </a:spcBef>
            </a:pPr>
            <a:endParaRPr lang="en-US" dirty="0">
              <a:solidFill>
                <a:srgbClr val="D40B6F"/>
              </a:solidFill>
              <a:latin typeface="Public Sans 1 Bol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233939" y="8166338"/>
            <a:ext cx="1712328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D40B6F"/>
                </a:solidFill>
                <a:latin typeface="Public Sans 1 Bold"/>
              </a:rPr>
              <a:t>1ère </a:t>
            </a:r>
          </a:p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D40B6F"/>
                </a:solidFill>
                <a:latin typeface="Public Sans 1 Bold"/>
              </a:rPr>
              <a:t>Pédiatrie</a:t>
            </a:r>
            <a:endParaRPr lang="en-US" sz="2400" dirty="0" smtClean="0">
              <a:solidFill>
                <a:srgbClr val="D40B6F"/>
              </a:solidFill>
              <a:latin typeface="Public Sans 1 Bold"/>
            </a:endParaRPr>
          </a:p>
          <a:p>
            <a:pPr algn="ctr">
              <a:lnSpc>
                <a:spcPts val="3264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D40B6F"/>
                </a:solidFill>
                <a:latin typeface="Public Sans 1 Bold"/>
              </a:rPr>
              <a:t>CGR et CP</a:t>
            </a:r>
            <a:endParaRPr lang="en-US" sz="2400" dirty="0">
              <a:solidFill>
                <a:srgbClr val="D40B6F"/>
              </a:solidFill>
              <a:latin typeface="Public Sans 1 Bold"/>
            </a:endParaRPr>
          </a:p>
        </p:txBody>
      </p:sp>
      <p:sp>
        <p:nvSpPr>
          <p:cNvPr id="32" name="Freeform 16"/>
          <p:cNvSpPr/>
          <p:nvPr/>
        </p:nvSpPr>
        <p:spPr>
          <a:xfrm>
            <a:off x="16287739" y="7362506"/>
            <a:ext cx="521026" cy="619348"/>
          </a:xfrm>
          <a:custGeom>
            <a:avLst/>
            <a:gdLst/>
            <a:ahLst/>
            <a:cxnLst/>
            <a:rect l="l" t="t" r="r" b="b"/>
            <a:pathLst>
              <a:path w="521026" h="619348">
                <a:moveTo>
                  <a:pt x="0" y="0"/>
                </a:moveTo>
                <a:lnTo>
                  <a:pt x="521026" y="0"/>
                </a:lnTo>
                <a:lnTo>
                  <a:pt x="521026" y="619347"/>
                </a:lnTo>
                <a:lnTo>
                  <a:pt x="0" y="619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ZoneTexte 3"/>
          <p:cNvSpPr txBox="1"/>
          <p:nvPr/>
        </p:nvSpPr>
        <p:spPr>
          <a:xfrm>
            <a:off x="15545553" y="8327920"/>
            <a:ext cx="200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D40B6F"/>
                </a:solidFill>
                <a:latin typeface="Public Sans 1 Bold"/>
              </a:rPr>
              <a:t>1ère </a:t>
            </a:r>
            <a:r>
              <a:rPr lang="fr-FR" sz="2400" dirty="0" err="1">
                <a:solidFill>
                  <a:srgbClr val="D40B6F"/>
                </a:solidFill>
                <a:latin typeface="Public Sans 1 Bold"/>
              </a:rPr>
              <a:t>transfu</a:t>
            </a:r>
            <a:r>
              <a:rPr lang="fr-FR" sz="2400" dirty="0">
                <a:solidFill>
                  <a:srgbClr val="D40B6F"/>
                </a:solidFill>
                <a:latin typeface="Public Sans 1 Bold"/>
              </a:rPr>
              <a:t> d’un patient </a:t>
            </a:r>
            <a:r>
              <a:rPr lang="fr-FR" sz="2400" dirty="0" err="1" smtClean="0">
                <a:solidFill>
                  <a:srgbClr val="D40B6F"/>
                </a:solidFill>
                <a:latin typeface="Public Sans 1 Bold"/>
              </a:rPr>
              <a:t>allogreffé</a:t>
            </a:r>
            <a:endParaRPr lang="fr-FR" sz="2400" dirty="0">
              <a:solidFill>
                <a:srgbClr val="D40B6F"/>
              </a:solidFill>
              <a:latin typeface="Public Sans 1 Bold"/>
            </a:endParaRPr>
          </a:p>
        </p:txBody>
      </p:sp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586418"/>
              </p:ext>
            </p:extLst>
          </p:nvPr>
        </p:nvGraphicFramePr>
        <p:xfrm>
          <a:off x="-464736" y="2080627"/>
          <a:ext cx="18516600" cy="528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568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4181" y="3947392"/>
            <a:ext cx="2392215" cy="2392215"/>
          </a:xfrm>
          <a:custGeom>
            <a:avLst/>
            <a:gdLst/>
            <a:ahLst/>
            <a:cxnLst/>
            <a:rect l="l" t="t" r="r" b="b"/>
            <a:pathLst>
              <a:path w="2392215" h="2392215">
                <a:moveTo>
                  <a:pt x="0" y="0"/>
                </a:moveTo>
                <a:lnTo>
                  <a:pt x="2392216" y="0"/>
                </a:lnTo>
                <a:lnTo>
                  <a:pt x="2392216" y="2392216"/>
                </a:lnTo>
                <a:lnTo>
                  <a:pt x="0" y="239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43800" y="3062437"/>
            <a:ext cx="4410121" cy="3649375"/>
          </a:xfrm>
          <a:custGeom>
            <a:avLst/>
            <a:gdLst/>
            <a:ahLst/>
            <a:cxnLst/>
            <a:rect l="l" t="t" r="r" b="b"/>
            <a:pathLst>
              <a:path w="4410121" h="3649375">
                <a:moveTo>
                  <a:pt x="0" y="0"/>
                </a:moveTo>
                <a:lnTo>
                  <a:pt x="4410121" y="0"/>
                </a:lnTo>
                <a:lnTo>
                  <a:pt x="4410121" y="3649375"/>
                </a:lnTo>
                <a:lnTo>
                  <a:pt x="0" y="3649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70775" y="6640225"/>
            <a:ext cx="5493613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en-US" sz="5066" dirty="0" smtClean="0">
                <a:solidFill>
                  <a:srgbClr val="262625"/>
                </a:solidFill>
                <a:latin typeface="Public Sans 1 Bold"/>
              </a:rPr>
              <a:t>1271 </a:t>
            </a:r>
            <a:r>
              <a:rPr lang="en-US" sz="5066" dirty="0" smtClean="0">
                <a:solidFill>
                  <a:srgbClr val="262625"/>
                </a:solidFill>
                <a:latin typeface="Public Sans 1 Bold"/>
              </a:rPr>
              <a:t>CGR</a:t>
            </a:r>
            <a:endParaRPr lang="en-US" sz="5066" dirty="0">
              <a:solidFill>
                <a:srgbClr val="262625"/>
              </a:solidFill>
              <a:latin typeface="Public Sans 1 Bold"/>
            </a:endParaRPr>
          </a:p>
          <a:p>
            <a:pPr algn="ctr">
              <a:lnSpc>
                <a:spcPts val="7093"/>
              </a:lnSpc>
              <a:spcBef>
                <a:spcPct val="0"/>
              </a:spcBef>
            </a:pPr>
            <a:r>
              <a:rPr lang="en-US" sz="5066" dirty="0" smtClean="0">
                <a:solidFill>
                  <a:srgbClr val="262625"/>
                </a:solidFill>
                <a:latin typeface="Public Sans 1 Bold"/>
              </a:rPr>
              <a:t>80 </a:t>
            </a:r>
            <a:r>
              <a:rPr lang="en-US" sz="5066" dirty="0" smtClean="0">
                <a:solidFill>
                  <a:srgbClr val="262625"/>
                </a:solidFill>
                <a:latin typeface="Public Sans 1 Bold"/>
              </a:rPr>
              <a:t>CP </a:t>
            </a:r>
            <a:endParaRPr lang="en-US" sz="5066" dirty="0">
              <a:solidFill>
                <a:srgbClr val="262625"/>
              </a:solidFill>
              <a:latin typeface="Public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8298" y="1871903"/>
            <a:ext cx="851492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3"/>
              </a:lnSpc>
              <a:spcBef>
                <a:spcPct val="0"/>
              </a:spcBef>
            </a:pPr>
            <a:r>
              <a:rPr lang="en-US" sz="3766" dirty="0" smtClean="0">
                <a:solidFill>
                  <a:srgbClr val="262625"/>
                </a:solidFill>
                <a:latin typeface="Public Sans 1 Bold"/>
              </a:rPr>
              <a:t>De </a:t>
            </a:r>
            <a:r>
              <a:rPr lang="en-US" sz="3766" dirty="0" err="1" smtClean="0">
                <a:solidFill>
                  <a:srgbClr val="262625"/>
                </a:solidFill>
                <a:latin typeface="Public Sans 1 Bold"/>
              </a:rPr>
              <a:t>octobre</a:t>
            </a:r>
            <a:r>
              <a:rPr lang="en-US" sz="3766" dirty="0" smtClean="0">
                <a:solidFill>
                  <a:srgbClr val="262625"/>
                </a:solidFill>
                <a:latin typeface="Public Sans 1 Bold"/>
              </a:rPr>
              <a:t> 2022 à </a:t>
            </a:r>
            <a:r>
              <a:rPr lang="en-US" sz="3766" dirty="0" smtClean="0">
                <a:solidFill>
                  <a:srgbClr val="262625"/>
                </a:solidFill>
                <a:latin typeface="Public Sans 1 Bold"/>
              </a:rPr>
              <a:t>10 mars </a:t>
            </a:r>
            <a:r>
              <a:rPr lang="en-US" sz="3766" dirty="0" smtClean="0">
                <a:solidFill>
                  <a:srgbClr val="262625"/>
                </a:solidFill>
                <a:latin typeface="Public Sans 1 Bold"/>
              </a:rPr>
              <a:t>2025 :</a:t>
            </a:r>
            <a:endParaRPr lang="en-US" sz="3766" dirty="0">
              <a:solidFill>
                <a:srgbClr val="262625"/>
              </a:solidFill>
              <a:latin typeface="Public Sans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735909" y="8395367"/>
            <a:ext cx="851492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3"/>
              </a:lnSpc>
              <a:spcBef>
                <a:spcPct val="0"/>
              </a:spcBef>
            </a:pPr>
            <a:r>
              <a:rPr lang="en-US" sz="2166" dirty="0" err="1">
                <a:solidFill>
                  <a:srgbClr val="262625"/>
                </a:solidFill>
                <a:latin typeface="Public Sans 1 Bold"/>
              </a:rPr>
              <a:t>Moyenne</a:t>
            </a:r>
            <a:r>
              <a:rPr lang="en-US" sz="2166" dirty="0">
                <a:solidFill>
                  <a:srgbClr val="262625"/>
                </a:solidFill>
                <a:latin typeface="Public Sans 1 Bold"/>
              </a:rPr>
              <a:t> </a:t>
            </a:r>
            <a:r>
              <a:rPr lang="en-US" sz="2166" dirty="0" smtClean="0">
                <a:solidFill>
                  <a:srgbClr val="262625"/>
                </a:solidFill>
                <a:latin typeface="Public Sans 1 Bold"/>
              </a:rPr>
              <a:t>55 à 60 </a:t>
            </a:r>
            <a:r>
              <a:rPr lang="en-US" sz="2166" dirty="0" err="1" smtClean="0">
                <a:solidFill>
                  <a:srgbClr val="262625"/>
                </a:solidFill>
                <a:latin typeface="Public Sans 1 Bold"/>
              </a:rPr>
              <a:t>culots</a:t>
            </a:r>
            <a:r>
              <a:rPr lang="en-US" sz="2166" dirty="0" smtClean="0">
                <a:solidFill>
                  <a:srgbClr val="262625"/>
                </a:solidFill>
                <a:latin typeface="Public Sans 1 Bold"/>
              </a:rPr>
              <a:t> </a:t>
            </a:r>
            <a:r>
              <a:rPr lang="en-US" sz="2166" dirty="0">
                <a:solidFill>
                  <a:srgbClr val="262625"/>
                </a:solidFill>
                <a:latin typeface="Public Sans 1 Bold"/>
              </a:rPr>
              <a:t>/ </a:t>
            </a:r>
            <a:r>
              <a:rPr lang="en-US" sz="2166" dirty="0" err="1">
                <a:solidFill>
                  <a:srgbClr val="262625"/>
                </a:solidFill>
                <a:latin typeface="Public Sans 1 Bold"/>
              </a:rPr>
              <a:t>mois</a:t>
            </a:r>
            <a:endParaRPr lang="en-US" sz="2166" dirty="0">
              <a:solidFill>
                <a:srgbClr val="262625"/>
              </a:solidFill>
              <a:latin typeface="Public Sans 1 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-1287482" y="-382953"/>
            <a:ext cx="4716515" cy="5154662"/>
            <a:chOff x="0" y="0"/>
            <a:chExt cx="6869494" cy="75076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4726426" y="1369972"/>
            <a:ext cx="7981032" cy="10287000"/>
            <a:chOff x="0" y="0"/>
            <a:chExt cx="8943056" cy="115269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43056" cy="11526982"/>
            </a:xfrm>
            <a:custGeom>
              <a:avLst/>
              <a:gdLst/>
              <a:ahLst/>
              <a:cxnLst/>
              <a:rect l="l" t="t" r="r" b="b"/>
              <a:pathLst>
                <a:path w="8943056" h="11526982">
                  <a:moveTo>
                    <a:pt x="8943056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943056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463404" y="641400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41298" y="6640225"/>
            <a:ext cx="7482515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en-US" sz="5066" dirty="0" smtClean="0">
                <a:solidFill>
                  <a:srgbClr val="FF3399"/>
                </a:solidFill>
                <a:latin typeface="Public Sans 1 Bold"/>
              </a:rPr>
              <a:t>203 </a:t>
            </a:r>
            <a:r>
              <a:rPr lang="en-US" sz="5066" dirty="0" smtClean="0">
                <a:solidFill>
                  <a:srgbClr val="FF3399"/>
                </a:solidFill>
                <a:latin typeface="Public Sans 1 Bold"/>
              </a:rPr>
              <a:t>patients </a:t>
            </a:r>
            <a:endParaRPr lang="en-US" sz="5066" dirty="0">
              <a:solidFill>
                <a:srgbClr val="FF3399"/>
              </a:solidFill>
              <a:latin typeface="Public Sans 1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94387" y="6704575"/>
            <a:ext cx="5493613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  <a:spcBef>
                <a:spcPct val="0"/>
              </a:spcBef>
            </a:pPr>
            <a:r>
              <a:rPr lang="en-US" sz="5066" dirty="0" smtClean="0">
                <a:solidFill>
                  <a:srgbClr val="262625"/>
                </a:solidFill>
                <a:latin typeface="Public Sans 1 Bold"/>
              </a:rPr>
              <a:t>EIR</a:t>
            </a:r>
          </a:p>
          <a:p>
            <a:pPr algn="ctr">
              <a:lnSpc>
                <a:spcPts val="7093"/>
              </a:lnSpc>
              <a:spcBef>
                <a:spcPct val="0"/>
              </a:spcBef>
            </a:pPr>
            <a:r>
              <a:rPr lang="en-US" sz="5066" dirty="0" err="1" smtClean="0">
                <a:solidFill>
                  <a:srgbClr val="262625"/>
                </a:solidFill>
                <a:latin typeface="Public Sans 1 Bold"/>
              </a:rPr>
              <a:t>immédiats</a:t>
            </a:r>
            <a:r>
              <a:rPr lang="en-US" sz="5066" dirty="0" smtClean="0">
                <a:solidFill>
                  <a:srgbClr val="262625"/>
                </a:solidFill>
                <a:latin typeface="Public Sans 1 Bold"/>
              </a:rPr>
              <a:t> </a:t>
            </a:r>
            <a:endParaRPr lang="en-US" sz="5066" dirty="0">
              <a:solidFill>
                <a:srgbClr val="262625"/>
              </a:solidFill>
              <a:latin typeface="Public Sans 1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59839" y="546150"/>
            <a:ext cx="1545574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QUELQUES CHIFFRES :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531609" y="9230254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3"/>
                </a:lnTo>
                <a:lnTo>
                  <a:pt x="0" y="8867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ZoneTexte 17"/>
          <p:cNvSpPr txBox="1"/>
          <p:nvPr/>
        </p:nvSpPr>
        <p:spPr>
          <a:xfrm>
            <a:off x="14859000" y="4379292"/>
            <a:ext cx="160021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11</a:t>
            </a:r>
            <a:endParaRPr lang="fr-FR" sz="8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75761" y="8233784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3399"/>
                </a:solidFill>
              </a:rPr>
              <a:t>Enfants : 2 CGR et 12 CP en 2024</a:t>
            </a:r>
            <a:endParaRPr lang="fr-FR" sz="4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0" y="-33590"/>
            <a:ext cx="15773400" cy="1988345"/>
          </a:xfrm>
        </p:spPr>
        <p:txBody>
          <a:bodyPr>
            <a:normAutofit/>
          </a:bodyPr>
          <a:lstStyle/>
          <a:p>
            <a:r>
              <a:rPr lang="fr-FR" sz="4999" dirty="0">
                <a:solidFill>
                  <a:srgbClr val="C60463"/>
                </a:solidFill>
                <a:latin typeface="Decalotype Bold"/>
                <a:ea typeface="+mn-ea"/>
                <a:cs typeface="+mn-cs"/>
              </a:rPr>
              <a:t>Activité/Profil des patients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790700"/>
            <a:ext cx="15773400" cy="8620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Depuis 2022 : </a:t>
            </a:r>
            <a:r>
              <a:rPr lang="fr-FR" dirty="0" smtClean="0">
                <a:solidFill>
                  <a:srgbClr val="CC0066"/>
                </a:solidFill>
              </a:rPr>
              <a:t>180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C0066"/>
                </a:solidFill>
              </a:rPr>
              <a:t>patients </a:t>
            </a:r>
            <a:r>
              <a:rPr lang="fr-FR" dirty="0" smtClean="0"/>
              <a:t>; moyenne d’âge : 81 ans (10 ans - 100 ans)</a:t>
            </a:r>
          </a:p>
          <a:p>
            <a:pPr marL="0" indent="0">
              <a:buNone/>
            </a:pPr>
            <a:r>
              <a:rPr lang="fr-FR" dirty="0" smtClean="0"/>
              <a:t>Année 2023: </a:t>
            </a:r>
            <a:r>
              <a:rPr lang="fr-FR" dirty="0" smtClean="0">
                <a:solidFill>
                  <a:srgbClr val="CC0066"/>
                </a:solidFill>
              </a:rPr>
              <a:t>359 PSL</a:t>
            </a:r>
            <a:endParaRPr lang="fr-FR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fr-FR" dirty="0" smtClean="0"/>
              <a:t>Année 2024 : </a:t>
            </a:r>
            <a:r>
              <a:rPr lang="fr-FR" dirty="0" smtClean="0">
                <a:solidFill>
                  <a:srgbClr val="CC0066"/>
                </a:solidFill>
              </a:rPr>
              <a:t>729 </a:t>
            </a:r>
            <a:r>
              <a:rPr lang="fr-FR" dirty="0">
                <a:solidFill>
                  <a:srgbClr val="CC0066"/>
                </a:solidFill>
              </a:rPr>
              <a:t>PSL</a:t>
            </a:r>
          </a:p>
          <a:p>
            <a:pPr marL="0" indent="0">
              <a:buNone/>
            </a:pPr>
            <a:r>
              <a:rPr lang="fr-FR" dirty="0" smtClean="0"/>
              <a:t>Poches PSL perdues : </a:t>
            </a:r>
            <a:r>
              <a:rPr lang="fr-FR" dirty="0">
                <a:solidFill>
                  <a:srgbClr val="CC0066"/>
                </a:solidFill>
              </a:rPr>
              <a:t>5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Sd</a:t>
            </a:r>
            <a:r>
              <a:rPr lang="fr-FR" dirty="0" smtClean="0"/>
              <a:t> myélodysplasique et autres pathologies hématologiques : </a:t>
            </a:r>
            <a:r>
              <a:rPr lang="fr-FR" dirty="0" smtClean="0">
                <a:solidFill>
                  <a:srgbClr val="CC0066"/>
                </a:solidFill>
              </a:rPr>
              <a:t>65%</a:t>
            </a:r>
          </a:p>
          <a:p>
            <a:r>
              <a:rPr lang="fr-FR" dirty="0" smtClean="0"/>
              <a:t>Anémie chronique multifactorielle : 15%</a:t>
            </a:r>
          </a:p>
          <a:p>
            <a:r>
              <a:rPr lang="fr-FR" dirty="0" smtClean="0"/>
              <a:t>Saignement chronique (digestif) : 10 %</a:t>
            </a:r>
          </a:p>
          <a:p>
            <a:r>
              <a:rPr lang="fr-FR" dirty="0" smtClean="0"/>
              <a:t>Anémie non explorée : 10 %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>
              <a:lnSpc>
                <a:spcPct val="120000"/>
              </a:lnSpc>
            </a:pPr>
            <a:r>
              <a:rPr lang="fr-FR" dirty="0" smtClean="0"/>
              <a:t>Principaux « </a:t>
            </a:r>
            <a:r>
              <a:rPr lang="fr-FR" dirty="0" err="1" smtClean="0"/>
              <a:t>Adresseurs</a:t>
            </a:r>
            <a:r>
              <a:rPr lang="fr-FR" dirty="0" smtClean="0"/>
              <a:t> » : </a:t>
            </a:r>
            <a:r>
              <a:rPr lang="en-US" dirty="0">
                <a:solidFill>
                  <a:srgbClr val="CC0066"/>
                </a:solidFill>
              </a:rPr>
              <a:t>Services </a:t>
            </a:r>
            <a:r>
              <a:rPr lang="en-US" dirty="0" err="1">
                <a:solidFill>
                  <a:srgbClr val="CC0066"/>
                </a:solidFill>
              </a:rPr>
              <a:t>Onco-Hématologie</a:t>
            </a:r>
            <a:r>
              <a:rPr lang="en-US" dirty="0" smtClean="0"/>
              <a:t>, </a:t>
            </a:r>
            <a:r>
              <a:rPr lang="en-US" dirty="0" err="1" smtClean="0"/>
              <a:t>Gériatres</a:t>
            </a:r>
            <a:r>
              <a:rPr lang="en-US" dirty="0" smtClean="0"/>
              <a:t>, Médecins </a:t>
            </a:r>
            <a:r>
              <a:rPr lang="en-US" dirty="0" err="1" smtClean="0"/>
              <a:t>généralistes</a:t>
            </a:r>
            <a:r>
              <a:rPr lang="en-US" dirty="0" smtClean="0"/>
              <a:t>, Médecins </a:t>
            </a:r>
            <a:r>
              <a:rPr lang="en-US" dirty="0" err="1" smtClean="0"/>
              <a:t>coordonateurs</a:t>
            </a:r>
            <a:r>
              <a:rPr lang="en-US" dirty="0" smtClean="0"/>
              <a:t> </a:t>
            </a:r>
            <a:r>
              <a:rPr lang="en-US" dirty="0" err="1" smtClean="0"/>
              <a:t>d’EHPAD</a:t>
            </a:r>
            <a:r>
              <a:rPr lang="en-US" dirty="0" smtClean="0"/>
              <a:t>, </a:t>
            </a:r>
            <a:r>
              <a:rPr lang="en-US" dirty="0">
                <a:solidFill>
                  <a:srgbClr val="CC0066"/>
                </a:solidFill>
              </a:rPr>
              <a:t>Médecins Praticiens d’HAD</a:t>
            </a:r>
            <a:r>
              <a:rPr lang="en-US" dirty="0" smtClean="0"/>
              <a:t>, </a:t>
            </a:r>
            <a:r>
              <a:rPr lang="en-US" dirty="0" err="1"/>
              <a:t>O</a:t>
            </a:r>
            <a:r>
              <a:rPr lang="en-US" dirty="0" err="1" smtClean="0"/>
              <a:t>ncologues</a:t>
            </a:r>
            <a:r>
              <a:rPr lang="en-US" dirty="0" smtClean="0"/>
              <a:t>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sz="2200" dirty="0" smtClean="0"/>
              <a:t>NB : (Fer </a:t>
            </a:r>
            <a:r>
              <a:rPr lang="fr-FR" sz="2200" dirty="0"/>
              <a:t>Injectable : 87 perfusions de Fer injectable sur </a:t>
            </a:r>
            <a:r>
              <a:rPr lang="fr-FR" sz="2200" dirty="0" smtClean="0"/>
              <a:t>2023). En 2024, l’activité a doublé.</a:t>
            </a:r>
            <a:endParaRPr lang="fr-FR" sz="2200" dirty="0"/>
          </a:p>
          <a:p>
            <a:endParaRPr lang="fr-FR" dirty="0"/>
          </a:p>
        </p:txBody>
      </p:sp>
      <p:sp>
        <p:nvSpPr>
          <p:cNvPr id="4" name="Freeform 8"/>
          <p:cNvSpPr/>
          <p:nvPr/>
        </p:nvSpPr>
        <p:spPr>
          <a:xfrm>
            <a:off x="14859000" y="1543383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ZoneTexte 4"/>
          <p:cNvSpPr txBox="1"/>
          <p:nvPr/>
        </p:nvSpPr>
        <p:spPr>
          <a:xfrm>
            <a:off x="22174200" y="5429251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700"/>
          </a:p>
        </p:txBody>
      </p:sp>
      <p:sp>
        <p:nvSpPr>
          <p:cNvPr id="6" name="Freeform 11"/>
          <p:cNvSpPr/>
          <p:nvPr/>
        </p:nvSpPr>
        <p:spPr>
          <a:xfrm>
            <a:off x="3463404" y="641400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06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0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4827" y="1834702"/>
            <a:ext cx="7898932" cy="10287000"/>
            <a:chOff x="0" y="0"/>
            <a:chExt cx="8851059" cy="1152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753494" y="2745228"/>
            <a:ext cx="10047824" cy="4998793"/>
          </a:xfrm>
          <a:custGeom>
            <a:avLst/>
            <a:gdLst/>
            <a:ahLst/>
            <a:cxnLst/>
            <a:rect l="l" t="t" r="r" b="b"/>
            <a:pathLst>
              <a:path w="10047824" h="4998793">
                <a:moveTo>
                  <a:pt x="0" y="0"/>
                </a:moveTo>
                <a:lnTo>
                  <a:pt x="10047824" y="0"/>
                </a:lnTo>
                <a:lnTo>
                  <a:pt x="10047824" y="4998793"/>
                </a:lnTo>
                <a:lnTo>
                  <a:pt x="0" y="499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05400" y="3543300"/>
            <a:ext cx="7344012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</a:pPr>
            <a:endParaRPr lang="en-US" sz="5400" dirty="0">
              <a:solidFill>
                <a:srgbClr val="F7F7F7"/>
              </a:solidFill>
              <a:latin typeface="Decalotype Bold"/>
            </a:endParaRPr>
          </a:p>
          <a:p>
            <a:pPr algn="ctr">
              <a:lnSpc>
                <a:spcPts val="9443"/>
              </a:lnSpc>
            </a:pPr>
            <a:r>
              <a:rPr lang="en-US" sz="5400" dirty="0" smtClean="0">
                <a:solidFill>
                  <a:srgbClr val="F7F7F7"/>
                </a:solidFill>
                <a:latin typeface="Decalotype Bold"/>
              </a:rPr>
              <a:t>IPA : retour </a:t>
            </a:r>
            <a:r>
              <a:rPr lang="en-US" sz="5400" dirty="0" err="1" smtClean="0">
                <a:solidFill>
                  <a:srgbClr val="F7F7F7"/>
                </a:solidFill>
                <a:latin typeface="Decalotype Bold"/>
              </a:rPr>
              <a:t>d’expérience</a:t>
            </a:r>
            <a:endParaRPr lang="en-US" sz="5400" dirty="0">
              <a:solidFill>
                <a:srgbClr val="F7F7F7"/>
              </a:solidFill>
              <a:latin typeface="Decalotyp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069" y="647700"/>
            <a:ext cx="14935200" cy="11430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cadre légal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069" y="2171700"/>
            <a:ext cx="14759462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« L’activité de transfusion sanguine est </a:t>
            </a:r>
            <a:r>
              <a:rPr lang="fr-FR" sz="2400" dirty="0">
                <a:solidFill>
                  <a:srgbClr val="FF3399"/>
                </a:solidFill>
              </a:rPr>
              <a:t>depuis longtemps autorisée et réalisée au domicile</a:t>
            </a:r>
            <a:r>
              <a:rPr lang="fr-FR" sz="2400" dirty="0"/>
              <a:t>, dans le seul cadre d’une HAD afin de garantir toutes les conditions de sécurité et de qualité des soins requises »(2)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u="sng" dirty="0"/>
              <a:t>Renouvellement, adaptation prescription médicale initiale</a:t>
            </a:r>
            <a:r>
              <a:rPr lang="fr-FR" sz="2400" dirty="0"/>
              <a:t> (dans le cadre d’un PO):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3399"/>
                </a:solidFill>
              </a:rPr>
              <a:t>La liste des prescriptions médicales que l'infirmier exerçant en pratique avancée est autorisé à renouveler ou à adapter </a:t>
            </a:r>
            <a:r>
              <a:rPr lang="fr-FR" sz="2400" dirty="0"/>
              <a:t>[…]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/>
              <a:t>« Le renouvellement et l'adaptation de la prescription initiale médicale peut, à l'appréciation du médecin prescripteur, s'effectuer dans le cadre d'une procédure écrite établie par ce dernier en ce qui concerne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«-les médicaments à dispensation particulière conformément à l'</a:t>
            </a:r>
            <a:r>
              <a:rPr lang="fr-FR" sz="24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 tooltip="Code de la sécurité sociale. - art. R163-2 (M)"/>
              </a:rPr>
              <a:t>article R. 163-2 du code de la sécurité sociale 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FF3399"/>
                </a:solidFill>
              </a:rPr>
              <a:t>«-</a:t>
            </a:r>
            <a:r>
              <a:rPr lang="fr-FR" sz="2400" b="1" dirty="0">
                <a:solidFill>
                  <a:srgbClr val="FF3399"/>
                </a:solidFill>
              </a:rPr>
              <a:t>les produits sanguins labiles ou les produits dérivés du sang.</a:t>
            </a:r>
            <a:r>
              <a:rPr lang="fr-FR" sz="2400" dirty="0">
                <a:solidFill>
                  <a:srgbClr val="FF3399"/>
                </a:solidFill>
              </a:rPr>
              <a:t> »(3)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4543" y="8287944"/>
            <a:ext cx="1637111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Mode de prise en charge MPC 18 Transfusion sanguine du Guide méthodologique de production des recueils d’informations standardisés de l’hospitalisation à domicile, produit par le ministère en charge de la Santé et publié au Bulletin officiel.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(3) Arrêté du 11 mars 2022 modifiant les annexes de l'arrêté du 18 juillet 2018 fixant les listes permettant l'exercice infirmier en pratique avancée en application de l'article R. 4301-3 du code de la santé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15" l="20000" r="84635">
                        <a14:foregroundMark x1="56146" y1="8426" x2="32448" y2="8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4" r="16949"/>
          <a:stretch/>
        </p:blipFill>
        <p:spPr>
          <a:xfrm rot="678201">
            <a:off x="15094861" y="4274734"/>
            <a:ext cx="2818700" cy="26856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758" y="7901908"/>
            <a:ext cx="1637111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 : Protocole d’organisation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622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" b="100000" l="16667" r="72448">
                        <a14:foregroundMark x1="34375" y1="12500" x2="56927" y2="15000"/>
                        <a14:foregroundMark x1="40573" y1="25185" x2="52344" y2="24722"/>
                        <a14:foregroundMark x1="24740" y1="43796" x2="26458" y2="59259"/>
                        <a14:foregroundMark x1="55833" y1="65370" x2="59531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27243"/>
          <a:stretch/>
        </p:blipFill>
        <p:spPr>
          <a:xfrm rot="20847089">
            <a:off x="13304934" y="1761701"/>
            <a:ext cx="2851361" cy="28425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6689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grandes règles de la transfusion en HAD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681" y="2476501"/>
            <a:ext cx="15773400" cy="5257800"/>
          </a:xfrm>
        </p:spPr>
        <p:txBody>
          <a:bodyPr>
            <a:normAutofit/>
          </a:bodyPr>
          <a:lstStyle/>
          <a:p>
            <a:r>
              <a:rPr lang="fr-FR" u="sng" dirty="0" smtClean="0"/>
              <a:t>Spécificités transfusion en HAD</a:t>
            </a:r>
          </a:p>
          <a:p>
            <a:pPr lvl="1"/>
            <a:r>
              <a:rPr lang="fr-FR" sz="3000" dirty="0"/>
              <a:t>Patient </a:t>
            </a:r>
            <a:r>
              <a:rPr lang="fr-FR" sz="2400" dirty="0">
                <a:solidFill>
                  <a:srgbClr val="FF3399"/>
                </a:solidFill>
              </a:rPr>
              <a:t>primo-transfusé en hospitalisation conventionnelle</a:t>
            </a:r>
          </a:p>
          <a:p>
            <a:pPr lvl="1"/>
            <a:r>
              <a:rPr lang="fr-FR" sz="3000" dirty="0"/>
              <a:t>Pas d’EIR&lt;2 </a:t>
            </a:r>
          </a:p>
          <a:p>
            <a:pPr lvl="1"/>
            <a:r>
              <a:rPr lang="fr-FR" sz="3000" dirty="0" smtClean="0"/>
              <a:t>Transfusion </a:t>
            </a:r>
            <a:r>
              <a:rPr lang="fr-FR" sz="3000" dirty="0"/>
              <a:t>uniquement globules rouges et plaquettes</a:t>
            </a:r>
          </a:p>
          <a:p>
            <a:pPr lvl="1"/>
            <a:r>
              <a:rPr lang="fr-FR" sz="3000" dirty="0"/>
              <a:t>1 PSL/jour/patient</a:t>
            </a:r>
          </a:p>
          <a:p>
            <a:pPr lvl="1"/>
            <a:r>
              <a:rPr lang="fr-FR" sz="3000" dirty="0"/>
              <a:t>Présence aidant 2h après la transfusion</a:t>
            </a:r>
          </a:p>
          <a:p>
            <a:pPr marL="685800" lvl="1" indent="0">
              <a:buNone/>
            </a:pPr>
            <a:r>
              <a:rPr lang="fr-FR" sz="3000" dirty="0"/>
              <a:t>« Le médecin est bien joignable afin d’intervenir à tout moment de l’acte transfusionnel dans les meilleurs délais»(4)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71600" y="8110267"/>
            <a:ext cx="163711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5" dirty="0"/>
              <a:t>(4) Décision du 10 mars 2020 définissant les principes de bonnes pratiques prévues à l’article 1222-12 du CSP</a:t>
            </a:r>
          </a:p>
          <a:p>
            <a:pPr lvl="0"/>
            <a:r>
              <a:rPr lang="fr-FR" sz="1575" dirty="0"/>
              <a:t>    Document cadre HAD et transfusion du 20 avril 2018 / SFTS – SFVTT – Version actualisée 2021</a:t>
            </a:r>
          </a:p>
        </p:txBody>
      </p:sp>
    </p:spTree>
    <p:extLst>
      <p:ext uri="{BB962C8B-B14F-4D97-AF65-F5344CB8AC3E}">
        <p14:creationId xmlns:p14="http://schemas.microsoft.com/office/powerpoint/2010/main" val="29969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200" y="724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Implantation IPA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HAD &amp; transfusion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07714" y="2612166"/>
            <a:ext cx="15477336" cy="6594231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fr-FR" sz="3000" dirty="0"/>
              <a:t>Formation avec apports théoriques et pratiques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FF3399"/>
                </a:solidFill>
              </a:rPr>
              <a:t>Référentiel des collèges Hématologie 4e édition 2021, III hémobiologie transfusion, item 329 – Connaitre les caractéristiques des produits sanguins  labiles et leur spécificité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FF3399"/>
                </a:solidFill>
              </a:rPr>
              <a:t>Sociétés savantes : https://www.centre-val-de-loire.ars.sante.fr/hemovigilance-formations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Compagnonnage médical (</a:t>
            </a:r>
            <a:r>
              <a:rPr lang="fr-FR" sz="3000" dirty="0" err="1"/>
              <a:t>hémovigilant</a:t>
            </a:r>
            <a:r>
              <a:rPr lang="fr-FR" sz="3000" dirty="0"/>
              <a:t> et médecins HAD)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Visite de l’EFS, rencontre médecin référent EFS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Information des laboratoires de biologies et EFS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Protocole d’organisation-transfusion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Procédure transfusion en HAD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Documents validés en CSTH</a:t>
            </a:r>
          </a:p>
          <a:p>
            <a:pPr marL="685800" indent="-685800">
              <a:buFont typeface="+mj-lt"/>
              <a:buAutoNum type="arabicPeriod"/>
            </a:pPr>
            <a:r>
              <a:rPr lang="fr-FR" sz="3000" dirty="0"/>
              <a:t>Renouvellement, adaptation prescription médicale initiale par l’IPA validée par CRH Centre Val de Loire</a:t>
            </a:r>
          </a:p>
          <a:p>
            <a:pPr marL="0" indent="0">
              <a:buNone/>
            </a:pPr>
            <a:endParaRPr lang="fr-FR" sz="3000" dirty="0"/>
          </a:p>
          <a:p>
            <a:endParaRPr lang="fr-FR" sz="3000" dirty="0"/>
          </a:p>
          <a:p>
            <a:pPr marL="5486400" lvl="8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59683" y="9282532"/>
            <a:ext cx="7510646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5" dirty="0"/>
              <a:t>EFS : Etablissement Français du Sang</a:t>
            </a:r>
          </a:p>
          <a:p>
            <a:r>
              <a:rPr lang="fr-FR" sz="1575" dirty="0"/>
              <a:t>CSTH : Comité de Sécurité Transfusionnelle et d'Hémovigilance</a:t>
            </a:r>
          </a:p>
          <a:p>
            <a:r>
              <a:rPr lang="fr-FR" sz="1575" dirty="0"/>
              <a:t>CRH : Coordonnateur Régional </a:t>
            </a:r>
            <a:r>
              <a:rPr lang="fr-FR" sz="1575" dirty="0" err="1"/>
              <a:t>Hémovigilant</a:t>
            </a:r>
            <a:endParaRPr lang="fr-FR" sz="1575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96852" l="16198" r="71823">
                        <a14:foregroundMark x1="27656" y1="9907" x2="68177" y2="92130"/>
                        <a14:foregroundMark x1="25625" y1="84444" x2="64896" y2="15741"/>
                        <a14:foregroundMark x1="39531" y1="22593" x2="35833" y2="25185"/>
                        <a14:foregroundMark x1="55677" y1="94630" x2="51979" y2="73519"/>
                        <a14:foregroundMark x1="68177" y1="74630" x2="64479" y2="5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27821"/>
          <a:stretch/>
        </p:blipFill>
        <p:spPr>
          <a:xfrm>
            <a:off x="14665569" y="0"/>
            <a:ext cx="2942922" cy="29197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0997">
            <a:off x="16346137" y="3589532"/>
            <a:ext cx="1169378" cy="15299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8359" y="5507996"/>
            <a:ext cx="5189642" cy="2483145"/>
          </a:xfrm>
          <a:prstGeom prst="rect">
            <a:avLst/>
          </a:prstGeom>
        </p:spPr>
      </p:pic>
      <p:cxnSp>
        <p:nvCxnSpPr>
          <p:cNvPr id="12" name="Connecteur en arc 11"/>
          <p:cNvCxnSpPr/>
          <p:nvPr/>
        </p:nvCxnSpPr>
        <p:spPr>
          <a:xfrm>
            <a:off x="14823831" y="3201004"/>
            <a:ext cx="2203950" cy="311417"/>
          </a:xfrm>
          <a:prstGeom prst="curvedConnector3">
            <a:avLst>
              <a:gd name="adj1" fmla="val 105053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en arc 20"/>
          <p:cNvCxnSpPr/>
          <p:nvPr/>
        </p:nvCxnSpPr>
        <p:spPr>
          <a:xfrm rot="5400000">
            <a:off x="14770120" y="4478336"/>
            <a:ext cx="1215257" cy="84406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Freeform 8"/>
          <p:cNvSpPr/>
          <p:nvPr/>
        </p:nvSpPr>
        <p:spPr>
          <a:xfrm>
            <a:off x="1404745" y="724192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73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0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4827" y="1834702"/>
            <a:ext cx="7898932" cy="10287000"/>
            <a:chOff x="0" y="0"/>
            <a:chExt cx="8851059" cy="1152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120088" y="2644104"/>
            <a:ext cx="10047824" cy="4998793"/>
          </a:xfrm>
          <a:custGeom>
            <a:avLst/>
            <a:gdLst/>
            <a:ahLst/>
            <a:cxnLst/>
            <a:rect l="l" t="t" r="r" b="b"/>
            <a:pathLst>
              <a:path w="10047824" h="4998793">
                <a:moveTo>
                  <a:pt x="0" y="0"/>
                </a:moveTo>
                <a:lnTo>
                  <a:pt x="10047824" y="0"/>
                </a:lnTo>
                <a:lnTo>
                  <a:pt x="10047824" y="4998792"/>
                </a:lnTo>
                <a:lnTo>
                  <a:pt x="0" y="499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38800" y="4006554"/>
            <a:ext cx="7344012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</a:pPr>
            <a:r>
              <a:rPr lang="en-US" sz="6745" dirty="0" smtClean="0">
                <a:solidFill>
                  <a:srgbClr val="F7F7F7"/>
                </a:solidFill>
                <a:latin typeface="Decalotype Bold"/>
              </a:rPr>
              <a:t>HAD Val de </a:t>
            </a:r>
            <a:r>
              <a:rPr lang="en-US" sz="6745" dirty="0" err="1" smtClean="0">
                <a:solidFill>
                  <a:srgbClr val="F7F7F7"/>
                </a:solidFill>
                <a:latin typeface="Decalotype Bold"/>
              </a:rPr>
              <a:t>loire</a:t>
            </a:r>
            <a:r>
              <a:rPr lang="en-US" sz="6745" dirty="0" smtClean="0">
                <a:solidFill>
                  <a:srgbClr val="F7F7F7"/>
                </a:solidFill>
                <a:latin typeface="Decalotype Bold"/>
              </a:rPr>
              <a:t> </a:t>
            </a:r>
            <a:endParaRPr lang="en-US" sz="6745" dirty="0">
              <a:solidFill>
                <a:srgbClr val="F7F7F7"/>
              </a:solidFill>
              <a:latin typeface="Decalotype Bold"/>
            </a:endParaRPr>
          </a:p>
          <a:p>
            <a:pPr algn="ctr">
              <a:lnSpc>
                <a:spcPts val="9443"/>
              </a:lnSpc>
            </a:pPr>
            <a:r>
              <a:rPr lang="en-US" sz="6745" dirty="0">
                <a:solidFill>
                  <a:srgbClr val="F7F7F7"/>
                </a:solidFill>
                <a:latin typeface="Decalotype Bold"/>
              </a:rPr>
              <a:t>QUI </a:t>
            </a:r>
            <a:r>
              <a:rPr lang="en-US" sz="6745" dirty="0" smtClean="0">
                <a:solidFill>
                  <a:srgbClr val="F7F7F7"/>
                </a:solidFill>
                <a:latin typeface="Decalotype Bold"/>
              </a:rPr>
              <a:t>SOMMES-NOUS ?</a:t>
            </a:r>
            <a:endParaRPr lang="en-US" sz="6745" dirty="0">
              <a:solidFill>
                <a:srgbClr val="F7F7F7"/>
              </a:solidFill>
              <a:latin typeface="Decalotyp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6966" y="523745"/>
            <a:ext cx="15773400" cy="6527007"/>
          </a:xfrm>
        </p:spPr>
        <p:txBody>
          <a:bodyPr>
            <a:normAutofit/>
          </a:bodyPr>
          <a:lstStyle/>
          <a:p>
            <a:r>
              <a:rPr lang="fr-FR" sz="3000" dirty="0"/>
              <a:t>Evaluation : dossier administratif, conseils</a:t>
            </a:r>
          </a:p>
          <a:p>
            <a:r>
              <a:rPr lang="fr-FR" sz="3000" dirty="0"/>
              <a:t>Formation</a:t>
            </a:r>
          </a:p>
          <a:p>
            <a:r>
              <a:rPr lang="fr-FR" sz="3000" dirty="0"/>
              <a:t>Veille scientifique</a:t>
            </a:r>
          </a:p>
          <a:p>
            <a:r>
              <a:rPr lang="fr-FR" sz="3000" dirty="0"/>
              <a:t>Participation aux staffs, échanges avec médecins HAD, prescripteurs, EMSP</a:t>
            </a:r>
          </a:p>
          <a:p>
            <a:r>
              <a:rPr lang="fr-FR" sz="3000" dirty="0"/>
              <a:t>Bilan de rendement transfusionnel</a:t>
            </a:r>
          </a:p>
          <a:p>
            <a:r>
              <a:rPr lang="fr-FR" sz="3000" dirty="0"/>
              <a:t>Newsletter hebdomadaire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2731" r="4686"/>
          <a:stretch/>
        </p:blipFill>
        <p:spPr>
          <a:xfrm rot="21148261">
            <a:off x="624524" y="4845104"/>
            <a:ext cx="6529974" cy="99623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294">
            <a:off x="8769480" y="5078904"/>
            <a:ext cx="9794286" cy="52315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8"/>
          <p:cNvSpPr/>
          <p:nvPr/>
        </p:nvSpPr>
        <p:spPr>
          <a:xfrm>
            <a:off x="15316200" y="723900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387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300" y="288829"/>
            <a:ext cx="15773400" cy="1988345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IPA HAD-transfusion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2926" y="3214606"/>
            <a:ext cx="15773400" cy="6527007"/>
          </a:xfrm>
        </p:spPr>
        <p:txBody>
          <a:bodyPr/>
          <a:lstStyle/>
          <a:p>
            <a:r>
              <a:rPr lang="fr-FR" sz="3000" dirty="0"/>
              <a:t>File active IPA-transfusion :  environ </a:t>
            </a:r>
            <a:r>
              <a:rPr lang="fr-FR" sz="3000" b="1" dirty="0">
                <a:solidFill>
                  <a:srgbClr val="FF3399"/>
                </a:solidFill>
              </a:rPr>
              <a:t>50 patients</a:t>
            </a:r>
          </a:p>
          <a:p>
            <a:r>
              <a:rPr lang="fr-FR" sz="3000" dirty="0"/>
              <a:t>Suivi des patients : </a:t>
            </a:r>
            <a:r>
              <a:rPr lang="fr-FR" sz="2700" dirty="0"/>
              <a:t>après orientation </a:t>
            </a:r>
            <a:r>
              <a:rPr lang="fr-FR" sz="2700" dirty="0" err="1"/>
              <a:t>Medprat</a:t>
            </a:r>
            <a:r>
              <a:rPr lang="fr-FR" sz="2700" dirty="0"/>
              <a:t> HAD + accord du patient</a:t>
            </a:r>
          </a:p>
          <a:p>
            <a:r>
              <a:rPr lang="fr-FR" sz="3000" dirty="0"/>
              <a:t>Interprétation des résultats de biologie</a:t>
            </a:r>
          </a:p>
          <a:p>
            <a:r>
              <a:rPr lang="fr-FR" sz="3000" dirty="0"/>
              <a:t>Appel vers le patient : </a:t>
            </a:r>
            <a:r>
              <a:rPr lang="fr-FR" sz="2100" i="1" dirty="0"/>
              <a:t>évaluation état général</a:t>
            </a:r>
            <a:endParaRPr lang="fr-FR" sz="3000" i="1" dirty="0"/>
          </a:p>
          <a:p>
            <a:r>
              <a:rPr lang="fr-FR" sz="3000" dirty="0"/>
              <a:t>Programmation de la transfusion : </a:t>
            </a:r>
            <a:r>
              <a:rPr lang="fr-FR" sz="2100" i="1" dirty="0"/>
              <a:t>selon état général/RH/disponibilité du patient/aidant/livraison matériel</a:t>
            </a:r>
          </a:p>
          <a:p>
            <a:r>
              <a:rPr lang="fr-FR" sz="3000" dirty="0"/>
              <a:t>Renouvellement, adaptation prescription médicale initiale de PSL</a:t>
            </a:r>
          </a:p>
          <a:p>
            <a:r>
              <a:rPr lang="fr-FR" sz="3000" dirty="0"/>
              <a:t>Coordination : </a:t>
            </a:r>
            <a:r>
              <a:rPr lang="fr-FR" sz="2100" i="1" dirty="0"/>
              <a:t>Infirmière libérale, hôpital de jour, médecin traitant…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31466" y="1872470"/>
            <a:ext cx="15773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 transfusion PSL en HAD : </a:t>
            </a:r>
          </a:p>
          <a:p>
            <a:pPr algn="ctr"/>
            <a:r>
              <a:rPr lang="fr-FR" sz="27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toujours faite par médecin HAD ou MT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100000" l="23750" r="76615">
                        <a14:foregroundMark x1="29635" y1="28426" x2="37448" y2="91389"/>
                        <a14:foregroundMark x1="48229" y1="31111" x2="45521" y2="88519"/>
                        <a14:foregroundMark x1="59948" y1="37407" x2="64479" y2="8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3" r="23624"/>
          <a:stretch/>
        </p:blipFill>
        <p:spPr>
          <a:xfrm rot="373770">
            <a:off x="13552256" y="2844066"/>
            <a:ext cx="2577543" cy="27401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79868" y="8032743"/>
            <a:ext cx="1499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/>
              <a:t>Medprat</a:t>
            </a:r>
            <a:r>
              <a:rPr lang="fr-FR" sz="1350" dirty="0"/>
              <a:t> : médecin praticien d’hospitalisation à domicile</a:t>
            </a:r>
          </a:p>
          <a:p>
            <a:r>
              <a:rPr lang="fr-FR" sz="1350" dirty="0"/>
              <a:t>RH : Ressources Humaines</a:t>
            </a:r>
          </a:p>
          <a:p>
            <a:r>
              <a:rPr lang="fr-FR" sz="1350" dirty="0"/>
              <a:t>IH : examens d’</a:t>
            </a:r>
            <a:r>
              <a:rPr lang="fr-FR" sz="1350" dirty="0" err="1"/>
              <a:t>immuno-hématologie</a:t>
            </a:r>
            <a:r>
              <a:rPr lang="fr-FR" sz="1350" dirty="0"/>
              <a:t> dits « pré-transfusionnels »</a:t>
            </a:r>
          </a:p>
          <a:p>
            <a:r>
              <a:rPr lang="fr-FR" sz="1350" dirty="0"/>
              <a:t>PSL : Produit Sanguin Labile</a:t>
            </a:r>
          </a:p>
        </p:txBody>
      </p:sp>
      <p:sp>
        <p:nvSpPr>
          <p:cNvPr id="7" name="Freeform 8"/>
          <p:cNvSpPr/>
          <p:nvPr/>
        </p:nvSpPr>
        <p:spPr>
          <a:xfrm>
            <a:off x="13792200" y="7698628"/>
            <a:ext cx="3277095" cy="1395234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89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8200" y="723899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Freins &amp; leviers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7300" y="2761806"/>
            <a:ext cx="15773400" cy="3880476"/>
          </a:xfrm>
        </p:spPr>
        <p:txBody>
          <a:bodyPr>
            <a:noAutofit/>
          </a:bodyPr>
          <a:lstStyle/>
          <a:p>
            <a:r>
              <a:rPr lang="fr-FR" b="1" dirty="0" smtClean="0"/>
              <a:t>Freins</a:t>
            </a:r>
            <a:r>
              <a:rPr lang="fr-FR" dirty="0" smtClean="0"/>
              <a:t>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Absence d’apports théoriques sur la transfusion dans la formation initiale IPA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Méconnaissance du champ de compétences/missions IPA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400" dirty="0"/>
          </a:p>
          <a:p>
            <a:endParaRPr lang="fr-FR" sz="2700" dirty="0"/>
          </a:p>
          <a:p>
            <a:r>
              <a:rPr lang="fr-FR" b="1" dirty="0"/>
              <a:t>Leviers </a:t>
            </a:r>
            <a:r>
              <a:rPr lang="fr-FR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Collaboration IPA - médecin </a:t>
            </a:r>
            <a:r>
              <a:rPr lang="fr-FR" sz="2400" dirty="0" err="1"/>
              <a:t>hémovigilant</a:t>
            </a:r>
            <a:r>
              <a:rPr lang="fr-FR" sz="2400" dirty="0"/>
              <a:t> HAD – médecin praticien HAD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Etroite collaboration avec les services </a:t>
            </a:r>
            <a:r>
              <a:rPr lang="fr-FR" sz="2400" dirty="0" err="1"/>
              <a:t>adresseurs</a:t>
            </a:r>
            <a:r>
              <a:rPr lang="fr-FR" sz="2400" dirty="0"/>
              <a:t> (CHRU : hospitalisation complète ou hospitalisation de jour 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Reconnaissance de la fonction IPA au sein de l’établissement/entreprise favorisant l’implantation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Etroite collaboration avec l’EFS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dirty="0"/>
              <a:t>Culture innovante de l’établissement/entreprise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4526" r="20596"/>
          <a:stretch/>
        </p:blipFill>
        <p:spPr>
          <a:xfrm rot="21200146">
            <a:off x="12700036" y="2054369"/>
            <a:ext cx="3411509" cy="3103359"/>
          </a:xfrm>
          <a:prstGeom prst="rect">
            <a:avLst/>
          </a:prstGeom>
        </p:spPr>
      </p:pic>
      <p:sp>
        <p:nvSpPr>
          <p:cNvPr id="6" name="Freeform 8"/>
          <p:cNvSpPr/>
          <p:nvPr/>
        </p:nvSpPr>
        <p:spPr>
          <a:xfrm>
            <a:off x="15089063" y="8496300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9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638800" y="3543300"/>
            <a:ext cx="7315200" cy="2580271"/>
          </a:xfrm>
          <a:custGeom>
            <a:avLst/>
            <a:gdLst/>
            <a:ahLst/>
            <a:cxnLst/>
            <a:rect l="l" t="t" r="r" b="b"/>
            <a:pathLst>
              <a:path w="7315200" h="2580271">
                <a:moveTo>
                  <a:pt x="0" y="0"/>
                </a:moveTo>
                <a:lnTo>
                  <a:pt x="7315200" y="0"/>
                </a:lnTo>
                <a:lnTo>
                  <a:pt x="7315200" y="2580271"/>
                </a:lnTo>
                <a:lnTo>
                  <a:pt x="0" y="2580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1568174" y="-961598"/>
            <a:ext cx="4716515" cy="5154662"/>
            <a:chOff x="0" y="0"/>
            <a:chExt cx="6869494" cy="75076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14592" y="4566071"/>
            <a:ext cx="7981032" cy="6953594"/>
            <a:chOff x="0" y="0"/>
            <a:chExt cx="8943056" cy="77917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43056" cy="7791772"/>
            </a:xfrm>
            <a:custGeom>
              <a:avLst/>
              <a:gdLst/>
              <a:ahLst/>
              <a:cxnLst/>
              <a:rect l="l" t="t" r="r" b="b"/>
              <a:pathLst>
                <a:path w="8943056" h="7791772">
                  <a:moveTo>
                    <a:pt x="8943056" y="7791772"/>
                  </a:moveTo>
                  <a:lnTo>
                    <a:pt x="0" y="7791772"/>
                  </a:lnTo>
                  <a:lnTo>
                    <a:pt x="0" y="0"/>
                  </a:lnTo>
                  <a:lnTo>
                    <a:pt x="8943056" y="779177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210800" y="7438296"/>
            <a:ext cx="2991660" cy="1209144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38800" y="6515100"/>
            <a:ext cx="2514600" cy="2819400"/>
          </a:xfrm>
          <a:custGeom>
            <a:avLst/>
            <a:gdLst/>
            <a:ahLst/>
            <a:cxnLst/>
            <a:rect l="l" t="t" r="r" b="b"/>
            <a:pathLst>
              <a:path w="1946848" h="2038501">
                <a:moveTo>
                  <a:pt x="0" y="0"/>
                </a:moveTo>
                <a:lnTo>
                  <a:pt x="1946848" y="0"/>
                </a:lnTo>
                <a:lnTo>
                  <a:pt x="1946848" y="2038501"/>
                </a:lnTo>
                <a:lnTo>
                  <a:pt x="0" y="20385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26026" y="3152084"/>
            <a:ext cx="11489055" cy="7052907"/>
          </a:xfrm>
          <a:custGeom>
            <a:avLst/>
            <a:gdLst/>
            <a:ahLst/>
            <a:cxnLst/>
            <a:rect l="l" t="t" r="r" b="b"/>
            <a:pathLst>
              <a:path w="11489055" h="7052907">
                <a:moveTo>
                  <a:pt x="0" y="0"/>
                </a:moveTo>
                <a:lnTo>
                  <a:pt x="11489055" y="0"/>
                </a:lnTo>
                <a:lnTo>
                  <a:pt x="11489055" y="7052907"/>
                </a:lnTo>
                <a:lnTo>
                  <a:pt x="0" y="705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19" b="-45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9200" y="-791236"/>
            <a:ext cx="19124150" cy="17259300"/>
            <a:chOff x="0" y="0"/>
            <a:chExt cx="212068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0684" cy="1913890"/>
            </a:xfrm>
            <a:custGeom>
              <a:avLst/>
              <a:gdLst/>
              <a:ahLst/>
              <a:cxnLst/>
              <a:rect l="l" t="t" r="r" b="b"/>
              <a:pathLst>
                <a:path w="2120684" h="1913890">
                  <a:moveTo>
                    <a:pt x="0" y="0"/>
                  </a:moveTo>
                  <a:lnTo>
                    <a:pt x="2120684" y="0"/>
                  </a:lnTo>
                  <a:lnTo>
                    <a:pt x="212068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-453618" y="-1380463"/>
            <a:ext cx="4716515" cy="5154662"/>
            <a:chOff x="0" y="0"/>
            <a:chExt cx="6869494" cy="75076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92632" y="1834702"/>
            <a:ext cx="6938805" cy="7472560"/>
          </a:xfrm>
          <a:custGeom>
            <a:avLst/>
            <a:gdLst/>
            <a:ahLst/>
            <a:cxnLst/>
            <a:rect l="l" t="t" r="r" b="b"/>
            <a:pathLst>
              <a:path w="6938805" h="7472560">
                <a:moveTo>
                  <a:pt x="0" y="0"/>
                </a:moveTo>
                <a:lnTo>
                  <a:pt x="6938805" y="0"/>
                </a:lnTo>
                <a:lnTo>
                  <a:pt x="6938805" y="7472560"/>
                </a:lnTo>
                <a:lnTo>
                  <a:pt x="0" y="747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2630126" y="1834702"/>
            <a:ext cx="7898932" cy="10287000"/>
            <a:chOff x="0" y="0"/>
            <a:chExt cx="8851059" cy="115269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0045957" y="5233734"/>
            <a:ext cx="6452459" cy="4225688"/>
          </a:xfrm>
          <a:custGeom>
            <a:avLst/>
            <a:gdLst/>
            <a:ahLst/>
            <a:cxnLst/>
            <a:rect l="l" t="t" r="r" b="b"/>
            <a:pathLst>
              <a:path w="6452459" h="4225688">
                <a:moveTo>
                  <a:pt x="0" y="0"/>
                </a:moveTo>
                <a:lnTo>
                  <a:pt x="6452459" y="0"/>
                </a:lnTo>
                <a:lnTo>
                  <a:pt x="6452459" y="4225688"/>
                </a:lnTo>
                <a:lnTo>
                  <a:pt x="0" y="4225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43918" y="9318238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3"/>
                </a:lnTo>
                <a:lnTo>
                  <a:pt x="0" y="8867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74628" y="319488"/>
            <a:ext cx="15455747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L’HAD VAL DE LOIRE :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Présentation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 de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l’établissement</a:t>
            </a:r>
            <a:endParaRPr lang="en-US" sz="4999" dirty="0">
              <a:solidFill>
                <a:srgbClr val="C60463"/>
              </a:solidFill>
              <a:latin typeface="Decalotype 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1122" y="1985023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« </a:t>
            </a:r>
            <a:r>
              <a:rPr lang="fr-FR" sz="2000" b="1" dirty="0">
                <a:solidFill>
                  <a:srgbClr val="FF3399"/>
                </a:solidFill>
              </a:rPr>
              <a:t>Soins</a:t>
            </a:r>
            <a:r>
              <a:rPr lang="fr-FR" sz="2000" dirty="0"/>
              <a:t> non réalisables en ville car trop </a:t>
            </a:r>
            <a:r>
              <a:rPr lang="fr-FR" sz="2000" b="1" dirty="0">
                <a:solidFill>
                  <a:srgbClr val="FF3399"/>
                </a:solidFill>
              </a:rPr>
              <a:t>complexes</a:t>
            </a:r>
            <a:r>
              <a:rPr lang="fr-FR" sz="2000" dirty="0"/>
              <a:t>,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/>
              <a:t>trop </a:t>
            </a:r>
            <a:r>
              <a:rPr lang="fr-FR" sz="2000" b="1" dirty="0">
                <a:solidFill>
                  <a:srgbClr val="FF3399"/>
                </a:solidFill>
              </a:rPr>
              <a:t>intenses</a:t>
            </a:r>
            <a:r>
              <a:rPr lang="fr-FR" sz="2000" dirty="0"/>
              <a:t> ou trop </a:t>
            </a:r>
            <a:r>
              <a:rPr lang="fr-FR" sz="2000" b="1" dirty="0">
                <a:solidFill>
                  <a:srgbClr val="FF3399"/>
                </a:solidFill>
              </a:rPr>
              <a:t>techniques</a:t>
            </a:r>
            <a:r>
              <a:rPr lang="fr-FR" sz="2000" dirty="0"/>
              <a:t>, pour des personnes qui ont besoin de continuité des soins et d’une équipe de coordination pluridisciplinaire […] et médicalisée »</a:t>
            </a:r>
          </a:p>
          <a:p>
            <a:endParaRPr lang="fr-FR" sz="2000" dirty="0"/>
          </a:p>
          <a:p>
            <a:r>
              <a:rPr lang="fr-FR" sz="2000" dirty="0"/>
              <a:t>« Sans l’HAD, les personnes qu’elle accueille seraient maintenues en établissement </a:t>
            </a:r>
            <a:r>
              <a:rPr lang="fr-FR" sz="2000" dirty="0" smtClean="0"/>
              <a:t>hospitalier »</a:t>
            </a:r>
          </a:p>
          <a:p>
            <a:endParaRPr lang="fr-FR" sz="2000" dirty="0"/>
          </a:p>
          <a:p>
            <a:r>
              <a:rPr lang="fr-FR" sz="2000" dirty="0"/>
              <a:t>Exemples : pansements complexes, soins palliatifs, chimiothérapie anticancéreuse, </a:t>
            </a:r>
            <a:r>
              <a:rPr lang="fr-FR" sz="2000" dirty="0" err="1" smtClean="0"/>
              <a:t>PleurX</a:t>
            </a:r>
            <a:r>
              <a:rPr lang="fr-FR" sz="2000" dirty="0" smtClean="0"/>
              <a:t>, Traitement IV, Pédiatrie, </a:t>
            </a:r>
            <a:r>
              <a:rPr lang="fr-FR" sz="2000" dirty="0" err="1" smtClean="0"/>
              <a:t>Peri</a:t>
            </a:r>
            <a:r>
              <a:rPr lang="fr-FR" sz="2000" dirty="0" smtClean="0"/>
              <a:t> </a:t>
            </a:r>
            <a:r>
              <a:rPr lang="fr-FR" sz="2000" dirty="0" err="1" smtClean="0"/>
              <a:t>partum</a:t>
            </a:r>
            <a:r>
              <a:rPr lang="fr-FR" sz="2000" dirty="0" smtClean="0"/>
              <a:t> pathologique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905000" y="570451"/>
            <a:ext cx="19124150" cy="17259300"/>
            <a:chOff x="0" y="0"/>
            <a:chExt cx="2120684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0684" cy="1913890"/>
            </a:xfrm>
            <a:custGeom>
              <a:avLst/>
              <a:gdLst/>
              <a:ahLst/>
              <a:cxnLst/>
              <a:rect l="l" t="t" r="r" b="b"/>
              <a:pathLst>
                <a:path w="2120684" h="1913890">
                  <a:moveTo>
                    <a:pt x="0" y="0"/>
                  </a:moveTo>
                  <a:lnTo>
                    <a:pt x="2120684" y="0"/>
                  </a:lnTo>
                  <a:lnTo>
                    <a:pt x="212068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-453618" y="-1380463"/>
            <a:ext cx="4716515" cy="5154662"/>
            <a:chOff x="0" y="0"/>
            <a:chExt cx="6869494" cy="75076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2630126" y="1834702"/>
            <a:ext cx="7898932" cy="10287000"/>
            <a:chOff x="0" y="0"/>
            <a:chExt cx="8851059" cy="115269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3756500" y="305544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8311" y="2456469"/>
            <a:ext cx="10343704" cy="7470302"/>
          </a:xfrm>
          <a:custGeom>
            <a:avLst/>
            <a:gdLst/>
            <a:ahLst/>
            <a:cxnLst/>
            <a:rect l="l" t="t" r="r" b="b"/>
            <a:pathLst>
              <a:path w="10343704" h="7470302">
                <a:moveTo>
                  <a:pt x="0" y="0"/>
                </a:moveTo>
                <a:lnTo>
                  <a:pt x="10343704" y="0"/>
                </a:lnTo>
                <a:lnTo>
                  <a:pt x="10343704" y="7470302"/>
                </a:lnTo>
                <a:lnTo>
                  <a:pt x="0" y="7470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67" b="-116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05979" y="4069024"/>
            <a:ext cx="2030880" cy="2069686"/>
          </a:xfrm>
          <a:custGeom>
            <a:avLst/>
            <a:gdLst/>
            <a:ahLst/>
            <a:cxnLst/>
            <a:rect l="l" t="t" r="r" b="b"/>
            <a:pathLst>
              <a:path w="2030880" h="2069686">
                <a:moveTo>
                  <a:pt x="0" y="0"/>
                </a:moveTo>
                <a:lnTo>
                  <a:pt x="2030880" y="0"/>
                </a:lnTo>
                <a:lnTo>
                  <a:pt x="2030880" y="2069686"/>
                </a:lnTo>
                <a:lnTo>
                  <a:pt x="0" y="20696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67783" y="6184227"/>
            <a:ext cx="1269275" cy="1237543"/>
          </a:xfrm>
          <a:custGeom>
            <a:avLst/>
            <a:gdLst/>
            <a:ahLst/>
            <a:cxnLst/>
            <a:rect l="l" t="t" r="r" b="b"/>
            <a:pathLst>
              <a:path w="1269275" h="1237543">
                <a:moveTo>
                  <a:pt x="0" y="0"/>
                </a:moveTo>
                <a:lnTo>
                  <a:pt x="1269275" y="0"/>
                </a:lnTo>
                <a:lnTo>
                  <a:pt x="1269275" y="1237543"/>
                </a:lnTo>
                <a:lnTo>
                  <a:pt x="0" y="1237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59942" y="8035403"/>
            <a:ext cx="1413613" cy="1421366"/>
          </a:xfrm>
          <a:custGeom>
            <a:avLst/>
            <a:gdLst/>
            <a:ahLst/>
            <a:cxnLst/>
            <a:rect l="l" t="t" r="r" b="b"/>
            <a:pathLst>
              <a:path w="1413613" h="1421366">
                <a:moveTo>
                  <a:pt x="0" y="0"/>
                </a:moveTo>
                <a:lnTo>
                  <a:pt x="1413612" y="0"/>
                </a:lnTo>
                <a:lnTo>
                  <a:pt x="1413612" y="1421366"/>
                </a:lnTo>
                <a:lnTo>
                  <a:pt x="0" y="14213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44000" y="2401359"/>
            <a:ext cx="1554354" cy="1468865"/>
          </a:xfrm>
          <a:custGeom>
            <a:avLst/>
            <a:gdLst/>
            <a:ahLst/>
            <a:cxnLst/>
            <a:rect l="l" t="t" r="r" b="b"/>
            <a:pathLst>
              <a:path w="1554354" h="1468865">
                <a:moveTo>
                  <a:pt x="0" y="0"/>
                </a:moveTo>
                <a:lnTo>
                  <a:pt x="1554354" y="0"/>
                </a:lnTo>
                <a:lnTo>
                  <a:pt x="1554354" y="1468865"/>
                </a:lnTo>
                <a:lnTo>
                  <a:pt x="0" y="1468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65585">
            <a:off x="-612178" y="1013622"/>
            <a:ext cx="4632281" cy="4435409"/>
          </a:xfrm>
          <a:custGeom>
            <a:avLst/>
            <a:gdLst/>
            <a:ahLst/>
            <a:cxnLst/>
            <a:rect l="l" t="t" r="r" b="b"/>
            <a:pathLst>
              <a:path w="4632281" h="4435409">
                <a:moveTo>
                  <a:pt x="0" y="0"/>
                </a:moveTo>
                <a:lnTo>
                  <a:pt x="4632281" y="0"/>
                </a:lnTo>
                <a:lnTo>
                  <a:pt x="4632281" y="4435410"/>
                </a:lnTo>
                <a:lnTo>
                  <a:pt x="0" y="44354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089153" y="-523792"/>
            <a:ext cx="15455747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endParaRPr dirty="0"/>
          </a:p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NOTRE ORGANISATION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85418" y="1527259"/>
            <a:ext cx="1588561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 dirty="0">
                <a:solidFill>
                  <a:srgbClr val="A50E58"/>
                </a:solidFill>
                <a:latin typeface="Public Sans 1 Bold"/>
              </a:rPr>
              <a:t>L’HAD Val de Loire</a:t>
            </a:r>
            <a:r>
              <a:rPr lang="en-US" sz="3166" dirty="0">
                <a:solidFill>
                  <a:srgbClr val="000000"/>
                </a:solidFill>
                <a:latin typeface="Public Sans 1"/>
              </a:rPr>
              <a:t> </a:t>
            </a:r>
            <a:r>
              <a:rPr lang="en-US" sz="3166" dirty="0" err="1">
                <a:solidFill>
                  <a:srgbClr val="000000"/>
                </a:solidFill>
                <a:latin typeface="Public Sans 1"/>
              </a:rPr>
              <a:t>est</a:t>
            </a:r>
            <a:r>
              <a:rPr lang="en-US" sz="3166" dirty="0">
                <a:solidFill>
                  <a:srgbClr val="000000"/>
                </a:solidFill>
                <a:latin typeface="Public Sans 1"/>
              </a:rPr>
              <a:t> </a:t>
            </a:r>
            <a:r>
              <a:rPr lang="en-US" sz="3166" dirty="0" err="1">
                <a:solidFill>
                  <a:srgbClr val="000000"/>
                </a:solidFill>
                <a:latin typeface="Public Sans 1"/>
              </a:rPr>
              <a:t>structurée</a:t>
            </a:r>
            <a:r>
              <a:rPr lang="en-US" sz="3166" dirty="0">
                <a:solidFill>
                  <a:srgbClr val="000000"/>
                </a:solidFill>
                <a:latin typeface="Public Sans 1"/>
              </a:rPr>
              <a:t> </a:t>
            </a:r>
            <a:r>
              <a:rPr lang="en-US" sz="3166" dirty="0" smtClean="0">
                <a:solidFill>
                  <a:srgbClr val="000000"/>
                </a:solidFill>
                <a:latin typeface="Public Sans 1"/>
              </a:rPr>
              <a:t>en </a:t>
            </a:r>
            <a:r>
              <a:rPr lang="en-US" sz="3166" dirty="0" smtClean="0">
                <a:solidFill>
                  <a:srgbClr val="DF1677"/>
                </a:solidFill>
                <a:latin typeface="Public Sans 1 Bold"/>
              </a:rPr>
              <a:t>4 </a:t>
            </a:r>
            <a:r>
              <a:rPr lang="en-US" sz="3166" dirty="0" err="1" smtClean="0">
                <a:solidFill>
                  <a:srgbClr val="DF1677"/>
                </a:solidFill>
                <a:latin typeface="Public Sans 1 Bold"/>
              </a:rPr>
              <a:t>unités</a:t>
            </a:r>
            <a:r>
              <a:rPr lang="en-US" sz="3166" dirty="0" smtClean="0">
                <a:solidFill>
                  <a:srgbClr val="DF1677"/>
                </a:solidFill>
                <a:latin typeface="Public Sans 1 Bold"/>
              </a:rPr>
              <a:t> </a:t>
            </a:r>
            <a:r>
              <a:rPr lang="en-US" sz="3166" dirty="0">
                <a:solidFill>
                  <a:srgbClr val="DF1677"/>
                </a:solidFill>
                <a:latin typeface="Public Sans 1 Bold"/>
              </a:rPr>
              <a:t>de soins de </a:t>
            </a:r>
            <a:r>
              <a:rPr lang="en-US" sz="3166" dirty="0" smtClean="0">
                <a:solidFill>
                  <a:srgbClr val="DF1677"/>
                </a:solidFill>
                <a:latin typeface="Public Sans 1 Bold"/>
              </a:rPr>
              <a:t>45 </a:t>
            </a:r>
            <a:r>
              <a:rPr lang="en-US" sz="3166" dirty="0">
                <a:solidFill>
                  <a:srgbClr val="DF1677"/>
                </a:solidFill>
                <a:latin typeface="Public Sans 1 Bold"/>
              </a:rPr>
              <a:t>patients</a:t>
            </a:r>
            <a:r>
              <a:rPr lang="en-US" sz="3166" dirty="0">
                <a:solidFill>
                  <a:srgbClr val="000000"/>
                </a:solidFill>
                <a:latin typeface="Public Sans 1"/>
              </a:rPr>
              <a:t> (en </a:t>
            </a:r>
            <a:r>
              <a:rPr lang="en-US" sz="3166" dirty="0" err="1">
                <a:solidFill>
                  <a:srgbClr val="000000"/>
                </a:solidFill>
                <a:latin typeface="Public Sans 1"/>
              </a:rPr>
              <a:t>moyenne</a:t>
            </a:r>
            <a:r>
              <a:rPr lang="en-US" sz="3166" dirty="0">
                <a:solidFill>
                  <a:srgbClr val="000000"/>
                </a:solidFill>
                <a:latin typeface="Public Sans 1"/>
              </a:rPr>
              <a:t>) 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67567" y="4127996"/>
            <a:ext cx="3027759" cy="111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3 IDE </a:t>
            </a:r>
            <a:r>
              <a:rPr lang="en-US" sz="3166" dirty="0" err="1">
                <a:solidFill>
                  <a:srgbClr val="FF6602"/>
                </a:solidFill>
                <a:latin typeface="Public Sans 1 Bold"/>
              </a:rPr>
              <a:t>présentes</a:t>
            </a:r>
            <a:endParaRPr lang="en-US" sz="3166" dirty="0">
              <a:solidFill>
                <a:srgbClr val="FF6602"/>
              </a:solidFill>
              <a:latin typeface="Public Sans 1 Bold"/>
            </a:endParaRPr>
          </a:p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par </a:t>
            </a:r>
            <a:r>
              <a:rPr lang="en-US" sz="3166" dirty="0" err="1">
                <a:solidFill>
                  <a:srgbClr val="FF6602"/>
                </a:solidFill>
                <a:latin typeface="Public Sans 1 Bold"/>
              </a:rPr>
              <a:t>nuit</a:t>
            </a: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96486" y="6403617"/>
            <a:ext cx="4157266" cy="111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dirty="0" err="1">
                <a:solidFill>
                  <a:srgbClr val="FF6602"/>
                </a:solidFill>
                <a:latin typeface="Public Sans 1 Bold"/>
              </a:rPr>
              <a:t>Astreintes</a:t>
            </a: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 </a:t>
            </a:r>
            <a:r>
              <a:rPr lang="en-US" sz="3166" dirty="0" err="1">
                <a:solidFill>
                  <a:srgbClr val="FF6602"/>
                </a:solidFill>
                <a:latin typeface="Public Sans 1 Bold"/>
              </a:rPr>
              <a:t>médicales</a:t>
            </a: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 </a:t>
            </a:r>
          </a:p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24h/h et 7j/7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65196" y="8306954"/>
            <a:ext cx="3743325" cy="111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Pharmacie à Usage </a:t>
            </a:r>
          </a:p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 dirty="0" err="1">
                <a:solidFill>
                  <a:srgbClr val="FF6602"/>
                </a:solidFill>
                <a:latin typeface="Public Sans 1 Bold"/>
              </a:rPr>
              <a:t>Intérieur</a:t>
            </a:r>
            <a:endParaRPr lang="en-US" sz="3166" dirty="0">
              <a:solidFill>
                <a:srgbClr val="FF6602"/>
              </a:solidFill>
              <a:latin typeface="Public Sans 1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952015" y="3139814"/>
            <a:ext cx="310118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 dirty="0" smtClean="0">
                <a:solidFill>
                  <a:srgbClr val="FF6602"/>
                </a:solidFill>
                <a:latin typeface="Public Sans 1 Bold"/>
              </a:rPr>
              <a:t>70 </a:t>
            </a: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ETP IDE / AS </a:t>
            </a:r>
          </a:p>
        </p:txBody>
      </p:sp>
      <p:sp>
        <p:nvSpPr>
          <p:cNvPr id="23" name="TextBox 23"/>
          <p:cNvSpPr txBox="1"/>
          <p:nvPr/>
        </p:nvSpPr>
        <p:spPr>
          <a:xfrm rot="-1131719">
            <a:off x="32567" y="2565477"/>
            <a:ext cx="326911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3"/>
              </a:lnSpc>
            </a:pPr>
            <a:r>
              <a:rPr lang="en-US" sz="2966" dirty="0" err="1">
                <a:solidFill>
                  <a:srgbClr val="000000"/>
                </a:solidFill>
                <a:latin typeface="Public Sans 1 Bold"/>
              </a:rPr>
              <a:t>Env</a:t>
            </a:r>
            <a:r>
              <a:rPr lang="en-US" sz="2966" dirty="0">
                <a:solidFill>
                  <a:srgbClr val="000000"/>
                </a:solidFill>
                <a:latin typeface="Public Sans 1 Bold"/>
              </a:rPr>
              <a:t>. </a:t>
            </a:r>
            <a:r>
              <a:rPr lang="en-US" sz="2966" dirty="0" smtClean="0">
                <a:solidFill>
                  <a:srgbClr val="000000"/>
                </a:solidFill>
                <a:latin typeface="Public Sans 1 Bold"/>
              </a:rPr>
              <a:t>180</a:t>
            </a:r>
            <a:endParaRPr lang="en-US" sz="2966" dirty="0">
              <a:solidFill>
                <a:srgbClr val="000000"/>
              </a:solidFill>
              <a:latin typeface="Public Sans 1 Bold"/>
            </a:endParaRPr>
          </a:p>
          <a:p>
            <a:pPr algn="ctr">
              <a:lnSpc>
                <a:spcPts val="4153"/>
              </a:lnSpc>
              <a:spcBef>
                <a:spcPct val="0"/>
              </a:spcBef>
            </a:pPr>
            <a:r>
              <a:rPr lang="en-US" sz="2966" dirty="0">
                <a:solidFill>
                  <a:srgbClr val="000000"/>
                </a:solidFill>
                <a:latin typeface="Public Sans 1 Bold"/>
              </a:rPr>
              <a:t>patients / jour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52015" y="2540355"/>
            <a:ext cx="762520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3"/>
              </a:lnSpc>
              <a:spcBef>
                <a:spcPct val="0"/>
              </a:spcBef>
            </a:pPr>
            <a:r>
              <a:rPr lang="en-US" sz="3166" dirty="0" smtClean="0">
                <a:solidFill>
                  <a:srgbClr val="FF6602"/>
                </a:solidFill>
                <a:latin typeface="Public Sans 1 Bold"/>
              </a:rPr>
              <a:t>11 </a:t>
            </a: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Médecins </a:t>
            </a:r>
            <a:r>
              <a:rPr lang="en-US" sz="3166" dirty="0" err="1">
                <a:solidFill>
                  <a:srgbClr val="FF6602"/>
                </a:solidFill>
                <a:latin typeface="Public Sans 1 Bold"/>
              </a:rPr>
              <a:t>Praticiens</a:t>
            </a:r>
            <a:r>
              <a:rPr lang="en-US" sz="3166" dirty="0">
                <a:solidFill>
                  <a:srgbClr val="FF6602"/>
                </a:solidFill>
                <a:latin typeface="Public Sans 1 Bold"/>
              </a:rPr>
              <a:t> HAD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0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4827" y="1834702"/>
            <a:ext cx="7898932" cy="10287000"/>
            <a:chOff x="0" y="0"/>
            <a:chExt cx="8851059" cy="1152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120088" y="2644104"/>
            <a:ext cx="10047824" cy="4998793"/>
          </a:xfrm>
          <a:custGeom>
            <a:avLst/>
            <a:gdLst/>
            <a:ahLst/>
            <a:cxnLst/>
            <a:rect l="l" t="t" r="r" b="b"/>
            <a:pathLst>
              <a:path w="10047824" h="4998793">
                <a:moveTo>
                  <a:pt x="0" y="0"/>
                </a:moveTo>
                <a:lnTo>
                  <a:pt x="10047824" y="0"/>
                </a:lnTo>
                <a:lnTo>
                  <a:pt x="10047824" y="4998792"/>
                </a:lnTo>
                <a:lnTo>
                  <a:pt x="0" y="499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62600" y="3619500"/>
            <a:ext cx="7344012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</a:pPr>
            <a:r>
              <a:rPr lang="en-US" sz="6745" dirty="0" smtClean="0">
                <a:solidFill>
                  <a:srgbClr val="F7F7F7"/>
                </a:solidFill>
                <a:latin typeface="Decalotype Bold"/>
              </a:rPr>
              <a:t>STRATEGIE</a:t>
            </a:r>
            <a:r>
              <a:rPr lang="en-US" sz="6745" dirty="0">
                <a:solidFill>
                  <a:srgbClr val="F7F7F7"/>
                </a:solidFill>
                <a:latin typeface="Decalotype Bold"/>
              </a:rPr>
              <a:t>,</a:t>
            </a:r>
          </a:p>
          <a:p>
            <a:pPr algn="ctr">
              <a:lnSpc>
                <a:spcPts val="9443"/>
              </a:lnSpc>
            </a:pPr>
            <a:r>
              <a:rPr lang="en-US" sz="6745" dirty="0">
                <a:solidFill>
                  <a:srgbClr val="F7F7F7"/>
                </a:solidFill>
                <a:latin typeface="Decalotype Bold"/>
              </a:rPr>
              <a:t>DE L’IDÉE AU PROJET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559391" y="-2476164"/>
            <a:ext cx="4716515" cy="5154662"/>
            <a:chOff x="0" y="0"/>
            <a:chExt cx="6869494" cy="75076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521929" y="541329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59" y="0"/>
                </a:lnTo>
                <a:lnTo>
                  <a:pt x="2382059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56726" y="3955135"/>
            <a:ext cx="1854586" cy="324138"/>
            <a:chOff x="0" y="0"/>
            <a:chExt cx="7469877" cy="1305560"/>
          </a:xfrm>
        </p:grpSpPr>
        <p:sp>
          <p:nvSpPr>
            <p:cNvPr id="6" name="Freeform 6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D145A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407264" y="3955135"/>
            <a:ext cx="1854586" cy="324138"/>
            <a:chOff x="0" y="0"/>
            <a:chExt cx="7469877" cy="1305560"/>
          </a:xfrm>
        </p:grpSpPr>
        <p:sp>
          <p:nvSpPr>
            <p:cNvPr id="8" name="Freeform 8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FF660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201262" y="3973739"/>
            <a:ext cx="1854586" cy="324138"/>
            <a:chOff x="0" y="0"/>
            <a:chExt cx="7469877" cy="1305560"/>
          </a:xfrm>
        </p:grpSpPr>
        <p:sp>
          <p:nvSpPr>
            <p:cNvPr id="10" name="Freeform 10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D4006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98603" y="3955135"/>
            <a:ext cx="1854586" cy="324138"/>
            <a:chOff x="0" y="0"/>
            <a:chExt cx="7469877" cy="1305560"/>
          </a:xfrm>
        </p:grpSpPr>
        <p:sp>
          <p:nvSpPr>
            <p:cNvPr id="12" name="Freeform 12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890966"/>
            </a:solidFill>
          </p:spPr>
        </p:sp>
      </p:grpSp>
      <p:sp>
        <p:nvSpPr>
          <p:cNvPr id="13" name="Freeform 13"/>
          <p:cNvSpPr/>
          <p:nvPr/>
        </p:nvSpPr>
        <p:spPr>
          <a:xfrm rot="-5400000">
            <a:off x="376197" y="3416847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6" y="0"/>
                </a:lnTo>
                <a:lnTo>
                  <a:pt x="1400716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4354884" y="3955135"/>
            <a:ext cx="1854586" cy="324138"/>
            <a:chOff x="0" y="0"/>
            <a:chExt cx="7469877" cy="1305560"/>
          </a:xfrm>
        </p:grpSpPr>
        <p:sp>
          <p:nvSpPr>
            <p:cNvPr id="15" name="Freeform 15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057803" y="3955135"/>
            <a:ext cx="1854586" cy="324138"/>
            <a:chOff x="0" y="0"/>
            <a:chExt cx="7469877" cy="1305560"/>
          </a:xfrm>
        </p:grpSpPr>
        <p:sp>
          <p:nvSpPr>
            <p:cNvPr id="17" name="Freeform 17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F7A600"/>
            </a:solidFill>
          </p:spPr>
        </p:sp>
      </p:grpSp>
      <p:sp>
        <p:nvSpPr>
          <p:cNvPr id="18" name="Freeform 18"/>
          <p:cNvSpPr/>
          <p:nvPr/>
        </p:nvSpPr>
        <p:spPr>
          <a:xfrm rot="-5400000">
            <a:off x="3033924" y="3416847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5" y="0"/>
                </a:lnTo>
                <a:lnTo>
                  <a:pt x="1400715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5665447" y="3416847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6" y="0"/>
                </a:lnTo>
                <a:lnTo>
                  <a:pt x="1400716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8270768" y="3416847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5" y="0"/>
                </a:lnTo>
                <a:lnTo>
                  <a:pt x="1400715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0928494" y="3435451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6" y="0"/>
                </a:lnTo>
                <a:lnTo>
                  <a:pt x="1400716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74112" y="3699624"/>
            <a:ext cx="804887" cy="835162"/>
          </a:xfrm>
          <a:custGeom>
            <a:avLst/>
            <a:gdLst/>
            <a:ahLst/>
            <a:cxnLst/>
            <a:rect l="l" t="t" r="r" b="b"/>
            <a:pathLst>
              <a:path w="804887" h="835162">
                <a:moveTo>
                  <a:pt x="0" y="0"/>
                </a:moveTo>
                <a:lnTo>
                  <a:pt x="804887" y="0"/>
                </a:lnTo>
                <a:lnTo>
                  <a:pt x="804887" y="835161"/>
                </a:lnTo>
                <a:lnTo>
                  <a:pt x="0" y="8351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842724" y="3699624"/>
            <a:ext cx="1046161" cy="817313"/>
          </a:xfrm>
          <a:custGeom>
            <a:avLst/>
            <a:gdLst/>
            <a:ahLst/>
            <a:cxnLst/>
            <a:rect l="l" t="t" r="r" b="b"/>
            <a:pathLst>
              <a:path w="1046161" h="817313">
                <a:moveTo>
                  <a:pt x="0" y="0"/>
                </a:moveTo>
                <a:lnTo>
                  <a:pt x="1046161" y="0"/>
                </a:lnTo>
                <a:lnTo>
                  <a:pt x="1046161" y="817313"/>
                </a:lnTo>
                <a:lnTo>
                  <a:pt x="0" y="8173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332212" y="3730079"/>
            <a:ext cx="869051" cy="722102"/>
          </a:xfrm>
          <a:custGeom>
            <a:avLst/>
            <a:gdLst/>
            <a:ahLst/>
            <a:cxnLst/>
            <a:rect l="l" t="t" r="r" b="b"/>
            <a:pathLst>
              <a:path w="869051" h="722102">
                <a:moveTo>
                  <a:pt x="0" y="0"/>
                </a:moveTo>
                <a:lnTo>
                  <a:pt x="869050" y="0"/>
                </a:lnTo>
                <a:lnTo>
                  <a:pt x="869050" y="722102"/>
                </a:lnTo>
                <a:lnTo>
                  <a:pt x="0" y="72210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6441221" y="4022023"/>
            <a:ext cx="1854586" cy="324138"/>
            <a:chOff x="0" y="0"/>
            <a:chExt cx="7469877" cy="1305560"/>
          </a:xfrm>
        </p:grpSpPr>
        <p:sp>
          <p:nvSpPr>
            <p:cNvPr id="26" name="Freeform 26"/>
            <p:cNvSpPr/>
            <p:nvPr/>
          </p:nvSpPr>
          <p:spPr>
            <a:xfrm>
              <a:off x="0" y="-27940"/>
              <a:ext cx="7488927" cy="1360170"/>
            </a:xfrm>
            <a:custGeom>
              <a:avLst/>
              <a:gdLst/>
              <a:ahLst/>
              <a:cxnLst/>
              <a:rect l="l" t="t" r="r" b="b"/>
              <a:pathLst>
                <a:path w="7488927" h="1360170">
                  <a:moveTo>
                    <a:pt x="7413996" y="579120"/>
                  </a:moveTo>
                  <a:lnTo>
                    <a:pt x="6714227" y="55880"/>
                  </a:lnTo>
                  <a:cubicBezTo>
                    <a:pt x="6640567" y="0"/>
                    <a:pt x="6579606" y="30480"/>
                    <a:pt x="6579606" y="123190"/>
                  </a:cubicBezTo>
                  <a:lnTo>
                    <a:pt x="6579606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6578207" y="805180"/>
                  </a:lnTo>
                  <a:lnTo>
                    <a:pt x="6578207" y="1236980"/>
                  </a:lnTo>
                  <a:cubicBezTo>
                    <a:pt x="6578207" y="1329690"/>
                    <a:pt x="6639296" y="1360170"/>
                    <a:pt x="6712956" y="1304290"/>
                  </a:cubicBezTo>
                  <a:lnTo>
                    <a:pt x="7413996" y="779780"/>
                  </a:lnTo>
                  <a:cubicBezTo>
                    <a:pt x="7488927" y="726440"/>
                    <a:pt x="7488927" y="635000"/>
                    <a:pt x="7413996" y="57912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27" name="Freeform 27"/>
          <p:cNvSpPr/>
          <p:nvPr/>
        </p:nvSpPr>
        <p:spPr>
          <a:xfrm rot="-5400000">
            <a:off x="15858585" y="3385867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5" y="0"/>
                </a:lnTo>
                <a:lnTo>
                  <a:pt x="1400715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68880" y="3573463"/>
            <a:ext cx="917133" cy="1035334"/>
          </a:xfrm>
          <a:custGeom>
            <a:avLst/>
            <a:gdLst/>
            <a:ahLst/>
            <a:cxnLst/>
            <a:rect l="l" t="t" r="r" b="b"/>
            <a:pathLst>
              <a:path w="917133" h="1035334">
                <a:moveTo>
                  <a:pt x="0" y="0"/>
                </a:moveTo>
                <a:lnTo>
                  <a:pt x="917133" y="0"/>
                </a:lnTo>
                <a:lnTo>
                  <a:pt x="917133" y="1035334"/>
                </a:lnTo>
                <a:lnTo>
                  <a:pt x="0" y="103533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16416" y="3688039"/>
            <a:ext cx="1024872" cy="858330"/>
          </a:xfrm>
          <a:custGeom>
            <a:avLst/>
            <a:gdLst/>
            <a:ahLst/>
            <a:cxnLst/>
            <a:rect l="l" t="t" r="r" b="b"/>
            <a:pathLst>
              <a:path w="1024872" h="858330">
                <a:moveTo>
                  <a:pt x="0" y="0"/>
                </a:moveTo>
                <a:lnTo>
                  <a:pt x="1024872" y="0"/>
                </a:lnTo>
                <a:lnTo>
                  <a:pt x="1024872" y="858331"/>
                </a:lnTo>
                <a:lnTo>
                  <a:pt x="0" y="85833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58833" y="7444904"/>
            <a:ext cx="1235443" cy="711380"/>
          </a:xfrm>
          <a:custGeom>
            <a:avLst/>
            <a:gdLst/>
            <a:ahLst/>
            <a:cxnLst/>
            <a:rect l="l" t="t" r="r" b="b"/>
            <a:pathLst>
              <a:path w="1235443" h="711380">
                <a:moveTo>
                  <a:pt x="0" y="0"/>
                </a:moveTo>
                <a:lnTo>
                  <a:pt x="1235444" y="0"/>
                </a:lnTo>
                <a:lnTo>
                  <a:pt x="1235444" y="711380"/>
                </a:lnTo>
                <a:lnTo>
                  <a:pt x="0" y="71138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5400000">
            <a:off x="13452615" y="3385867"/>
            <a:ext cx="1400715" cy="1400715"/>
          </a:xfrm>
          <a:custGeom>
            <a:avLst/>
            <a:gdLst/>
            <a:ahLst/>
            <a:cxnLst/>
            <a:rect l="l" t="t" r="r" b="b"/>
            <a:pathLst>
              <a:path w="1400715" h="1400715">
                <a:moveTo>
                  <a:pt x="0" y="0"/>
                </a:moveTo>
                <a:lnTo>
                  <a:pt x="1400715" y="0"/>
                </a:lnTo>
                <a:lnTo>
                  <a:pt x="1400715" y="1400715"/>
                </a:lnTo>
                <a:lnTo>
                  <a:pt x="0" y="14007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881785" y="3573463"/>
            <a:ext cx="601071" cy="897121"/>
          </a:xfrm>
          <a:custGeom>
            <a:avLst/>
            <a:gdLst/>
            <a:ahLst/>
            <a:cxnLst/>
            <a:rect l="l" t="t" r="r" b="b"/>
            <a:pathLst>
              <a:path w="601071" h="897121">
                <a:moveTo>
                  <a:pt x="0" y="0"/>
                </a:moveTo>
                <a:lnTo>
                  <a:pt x="601071" y="0"/>
                </a:lnTo>
                <a:lnTo>
                  <a:pt x="601071" y="897121"/>
                </a:lnTo>
                <a:lnTo>
                  <a:pt x="0" y="89712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2329210" y="6820876"/>
            <a:ext cx="1034821" cy="1017565"/>
          </a:xfrm>
          <a:custGeom>
            <a:avLst/>
            <a:gdLst/>
            <a:ahLst/>
            <a:cxnLst/>
            <a:rect l="l" t="t" r="r" b="b"/>
            <a:pathLst>
              <a:path w="1034821" h="1017565">
                <a:moveTo>
                  <a:pt x="0" y="0"/>
                </a:moveTo>
                <a:lnTo>
                  <a:pt x="1034820" y="0"/>
                </a:lnTo>
                <a:lnTo>
                  <a:pt x="1034820" y="1017564"/>
                </a:lnTo>
                <a:lnTo>
                  <a:pt x="0" y="1017564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39899" r="-37099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4434639" y="9486325"/>
            <a:ext cx="1579279" cy="818412"/>
          </a:xfrm>
          <a:custGeom>
            <a:avLst/>
            <a:gdLst/>
            <a:ahLst/>
            <a:cxnLst/>
            <a:rect l="l" t="t" r="r" b="b"/>
            <a:pathLst>
              <a:path w="1579279" h="818412">
                <a:moveTo>
                  <a:pt x="0" y="0"/>
                </a:moveTo>
                <a:lnTo>
                  <a:pt x="1579279" y="0"/>
                </a:lnTo>
                <a:lnTo>
                  <a:pt x="1579279" y="818411"/>
                </a:lnTo>
                <a:lnTo>
                  <a:pt x="0" y="818411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488116" y="1778563"/>
            <a:ext cx="1775860" cy="557176"/>
          </a:xfrm>
          <a:custGeom>
            <a:avLst/>
            <a:gdLst/>
            <a:ahLst/>
            <a:cxnLst/>
            <a:rect l="l" t="t" r="r" b="b"/>
            <a:pathLst>
              <a:path w="1775860" h="557176">
                <a:moveTo>
                  <a:pt x="0" y="0"/>
                </a:moveTo>
                <a:lnTo>
                  <a:pt x="1775859" y="0"/>
                </a:lnTo>
                <a:lnTo>
                  <a:pt x="1775859" y="557176"/>
                </a:lnTo>
                <a:lnTo>
                  <a:pt x="0" y="55717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6178055" y="3674140"/>
            <a:ext cx="778041" cy="778041"/>
          </a:xfrm>
          <a:custGeom>
            <a:avLst/>
            <a:gdLst/>
            <a:ahLst/>
            <a:cxnLst/>
            <a:rect l="l" t="t" r="r" b="b"/>
            <a:pathLst>
              <a:path w="778041" h="778041">
                <a:moveTo>
                  <a:pt x="0" y="0"/>
                </a:moveTo>
                <a:lnTo>
                  <a:pt x="778041" y="0"/>
                </a:lnTo>
                <a:lnTo>
                  <a:pt x="778041" y="778041"/>
                </a:lnTo>
                <a:lnTo>
                  <a:pt x="0" y="77804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78900" y="5345049"/>
            <a:ext cx="2042322" cy="179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B90574"/>
                </a:solidFill>
                <a:latin typeface="Aileron Bold"/>
              </a:rPr>
              <a:t>Sollicitation </a:t>
            </a:r>
            <a:r>
              <a:rPr lang="en-US" sz="2199" spc="70">
                <a:solidFill>
                  <a:srgbClr val="191919"/>
                </a:solidFill>
                <a:latin typeface="Aileron"/>
              </a:rPr>
              <a:t>par </a:t>
            </a: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"/>
              </a:rPr>
              <a:t>l’ARS Centre Val de Loire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394" y="2240489"/>
            <a:ext cx="204232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NOVEMBRE 2021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92722" y="2240489"/>
            <a:ext cx="204232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JANVIER 2022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344644" y="5345049"/>
            <a:ext cx="2042322" cy="444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D145A6"/>
                </a:solidFill>
                <a:latin typeface="Aileron Bold"/>
              </a:rPr>
              <a:t>COPIL</a:t>
            </a:r>
          </a:p>
          <a:p>
            <a:pPr algn="ctr">
              <a:lnSpc>
                <a:spcPts val="1650"/>
              </a:lnSpc>
            </a:pPr>
            <a:endParaRPr lang="en-US" sz="2199" spc="70">
              <a:solidFill>
                <a:srgbClr val="D145A6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"/>
              </a:rPr>
              <a:t>Mise en place</a:t>
            </a: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 Bold"/>
              </a:rPr>
              <a:t>Equipe PROJET</a:t>
            </a:r>
          </a:p>
          <a:p>
            <a:pPr algn="ctr">
              <a:lnSpc>
                <a:spcPts val="3629"/>
              </a:lnSpc>
            </a:pPr>
            <a:endParaRPr lang="en-US" sz="2199" spc="70">
              <a:solidFill>
                <a:srgbClr val="191919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"/>
              </a:rPr>
              <a:t> Rituel </a:t>
            </a: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D145A6"/>
                </a:solidFill>
                <a:latin typeface="Aileron Bold"/>
              </a:rPr>
              <a:t>1 fois / mois</a:t>
            </a:r>
          </a:p>
          <a:p>
            <a:pPr algn="ctr">
              <a:lnSpc>
                <a:spcPts val="1320"/>
              </a:lnSpc>
            </a:pPr>
            <a:endParaRPr lang="en-US" sz="2199" spc="70">
              <a:solidFill>
                <a:srgbClr val="D145A6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endParaRPr lang="en-US" sz="2199" spc="70">
              <a:solidFill>
                <a:srgbClr val="D145A6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endParaRPr lang="en-US" sz="2199" spc="70">
              <a:solidFill>
                <a:srgbClr val="D145A6"/>
              </a:solidFill>
              <a:latin typeface="Aileron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344644" y="2240489"/>
            <a:ext cx="204232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JANV-DEC</a:t>
            </a:r>
          </a:p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2022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82046" y="5345049"/>
            <a:ext cx="2290801" cy="435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FF3131"/>
                </a:solidFill>
                <a:latin typeface="Aileron Bold"/>
              </a:rPr>
              <a:t>PROCEDURES</a:t>
            </a:r>
          </a:p>
          <a:p>
            <a:pPr algn="ctr">
              <a:lnSpc>
                <a:spcPts val="1650"/>
              </a:lnSpc>
            </a:pPr>
            <a:endParaRPr lang="en-US" sz="2199" spc="70">
              <a:solidFill>
                <a:srgbClr val="FF3131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 Bold"/>
              </a:rPr>
              <a:t>Rédaction</a:t>
            </a:r>
            <a:r>
              <a:rPr lang="en-US" sz="2199" spc="70">
                <a:solidFill>
                  <a:srgbClr val="191919"/>
                </a:solidFill>
                <a:latin typeface="Aileron"/>
              </a:rPr>
              <a:t> et </a:t>
            </a:r>
            <a:r>
              <a:rPr lang="en-US" sz="2199" spc="70">
                <a:solidFill>
                  <a:srgbClr val="191919"/>
                </a:solidFill>
                <a:latin typeface="Aileron Bold"/>
              </a:rPr>
              <a:t>validation</a:t>
            </a:r>
            <a:r>
              <a:rPr lang="en-US" sz="2199" spc="70">
                <a:solidFill>
                  <a:srgbClr val="191919"/>
                </a:solidFill>
                <a:latin typeface="Aileron"/>
              </a:rPr>
              <a:t> des </a:t>
            </a:r>
            <a:r>
              <a:rPr lang="en-US" sz="2199" spc="70">
                <a:solidFill>
                  <a:srgbClr val="191919"/>
                </a:solidFill>
                <a:latin typeface="Aileron Bold"/>
              </a:rPr>
              <a:t>procédures </a:t>
            </a:r>
          </a:p>
          <a:p>
            <a:pPr algn="ctr">
              <a:lnSpc>
                <a:spcPts val="3134"/>
              </a:lnSpc>
            </a:pPr>
            <a:r>
              <a:rPr lang="en-US" sz="1899" spc="60">
                <a:solidFill>
                  <a:srgbClr val="191919"/>
                </a:solidFill>
                <a:latin typeface="Aileron"/>
              </a:rPr>
              <a:t>largement inspirées par celles des Dr JONCA et Dr SAPEY disponibles sur le site internet de l’ARS CVL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87721" y="2265254"/>
            <a:ext cx="2290155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MARS-JUILL</a:t>
            </a:r>
          </a:p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2022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11412" y="5345049"/>
            <a:ext cx="2473733" cy="444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FF914D"/>
                </a:solidFill>
                <a:latin typeface="Aileron Bold"/>
              </a:rPr>
              <a:t>FORMATIONS</a:t>
            </a:r>
          </a:p>
          <a:p>
            <a:pPr algn="ctr">
              <a:lnSpc>
                <a:spcPts val="1650"/>
              </a:lnSpc>
            </a:pPr>
            <a:endParaRPr lang="en-US" sz="2199" spc="70">
              <a:solidFill>
                <a:srgbClr val="FF914D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 Bold"/>
              </a:rPr>
              <a:t>Hémovigilance</a:t>
            </a:r>
          </a:p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Aileron"/>
              </a:rPr>
              <a:t>Médecin praticien HAD</a:t>
            </a:r>
          </a:p>
          <a:p>
            <a:pPr algn="ctr">
              <a:lnSpc>
                <a:spcPts val="1980"/>
              </a:lnSpc>
            </a:pPr>
            <a:endParaRPr lang="en-US" sz="2100" spc="67">
              <a:solidFill>
                <a:srgbClr val="191919"/>
              </a:solidFill>
              <a:latin typeface="Aileron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191919"/>
                </a:solidFill>
                <a:latin typeface="Aileron Bold"/>
              </a:rPr>
              <a:t>Sécurité transfusionnelle</a:t>
            </a:r>
          </a:p>
          <a:p>
            <a:pPr algn="ctr">
              <a:lnSpc>
                <a:spcPts val="3465"/>
              </a:lnSpc>
            </a:pPr>
            <a:r>
              <a:rPr lang="en-US" sz="2100" spc="67">
                <a:solidFill>
                  <a:srgbClr val="191919"/>
                </a:solidFill>
                <a:latin typeface="Aileron"/>
              </a:rPr>
              <a:t>Equipe projet, coordination et IDE identifiées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584664" y="2265254"/>
            <a:ext cx="204232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JUIN-SEPT</a:t>
            </a:r>
          </a:p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2022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152973" y="7103365"/>
            <a:ext cx="3254476" cy="314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94"/>
              </a:lnSpc>
              <a:spcBef>
                <a:spcPct val="0"/>
              </a:spcBef>
            </a:pPr>
            <a:r>
              <a:rPr lang="en-US" sz="2299" u="none" strike="noStrike" spc="73">
                <a:solidFill>
                  <a:srgbClr val="FFDF2B"/>
                </a:solidFill>
                <a:latin typeface="Aileron Bold"/>
              </a:rPr>
              <a:t>COMMUNICATION</a:t>
            </a:r>
          </a:p>
          <a:p>
            <a:pPr marL="0" lvl="0" indent="0" algn="ctr">
              <a:lnSpc>
                <a:spcPts val="1320"/>
              </a:lnSpc>
              <a:spcBef>
                <a:spcPct val="0"/>
              </a:spcBef>
            </a:pPr>
            <a:endParaRPr lang="en-US" sz="2299" u="none" strike="noStrike" spc="73">
              <a:solidFill>
                <a:srgbClr val="FFDF2B"/>
              </a:solidFill>
              <a:latin typeface="Aileron Bold"/>
            </a:endParaRPr>
          </a:p>
          <a:p>
            <a:pPr marL="0" lvl="0" indent="0" algn="ctr">
              <a:lnSpc>
                <a:spcPts val="3629"/>
              </a:lnSpc>
              <a:spcBef>
                <a:spcPct val="0"/>
              </a:spcBef>
            </a:pPr>
            <a:r>
              <a:rPr lang="en-US" sz="2199" u="none" strike="noStrike" spc="70">
                <a:solidFill>
                  <a:srgbClr val="191919"/>
                </a:solidFill>
                <a:latin typeface="Aileron Bold"/>
              </a:rPr>
              <a:t>R</a:t>
            </a:r>
            <a:r>
              <a:rPr lang="en-US" sz="2199" u="none" strike="noStrike" spc="70">
                <a:solidFill>
                  <a:srgbClr val="191919"/>
                </a:solidFill>
                <a:latin typeface="Aileron"/>
              </a:rPr>
              <a:t>éunions avec les services hospitaliers</a:t>
            </a:r>
          </a:p>
          <a:p>
            <a:pPr marL="0" lvl="0" indent="0" algn="ctr">
              <a:lnSpc>
                <a:spcPts val="1649"/>
              </a:lnSpc>
              <a:spcBef>
                <a:spcPct val="0"/>
              </a:spcBef>
            </a:pPr>
            <a:endParaRPr lang="en-US" sz="2199" u="none" strike="noStrike" spc="70">
              <a:solidFill>
                <a:srgbClr val="191919"/>
              </a:solidFill>
              <a:latin typeface="Aileron"/>
            </a:endParaRPr>
          </a:p>
          <a:p>
            <a:pPr marL="0" lvl="0" indent="0" algn="ctr">
              <a:lnSpc>
                <a:spcPts val="165"/>
              </a:lnSpc>
              <a:spcBef>
                <a:spcPct val="0"/>
              </a:spcBef>
            </a:pPr>
            <a:endParaRPr lang="en-US" sz="2199" u="none" strike="noStrike" spc="70">
              <a:solidFill>
                <a:srgbClr val="191919"/>
              </a:solidFill>
              <a:latin typeface="Aileron"/>
            </a:endParaRPr>
          </a:p>
          <a:p>
            <a:pPr marL="0" lvl="0" indent="0" algn="ctr">
              <a:lnSpc>
                <a:spcPts val="3629"/>
              </a:lnSpc>
              <a:spcBef>
                <a:spcPct val="0"/>
              </a:spcBef>
            </a:pPr>
            <a:r>
              <a:rPr lang="en-US" sz="2199" u="none" strike="noStrike" spc="70">
                <a:solidFill>
                  <a:srgbClr val="191919"/>
                </a:solidFill>
                <a:latin typeface="Aileron"/>
              </a:rPr>
              <a:t>Rencontre avec les partenaires (médecins traitants, EHPAD)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131812" y="2265254"/>
            <a:ext cx="204232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5 OCT </a:t>
            </a:r>
          </a:p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2022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83197" y="5345049"/>
            <a:ext cx="2042322" cy="489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4"/>
              </a:lnSpc>
            </a:pPr>
            <a:r>
              <a:rPr lang="en-US" sz="2299" spc="73">
                <a:solidFill>
                  <a:srgbClr val="D40B6F"/>
                </a:solidFill>
                <a:latin typeface="Aileron Bold"/>
              </a:rPr>
              <a:t>REX</a:t>
            </a:r>
          </a:p>
          <a:p>
            <a:pPr algn="ctr">
              <a:lnSpc>
                <a:spcPts val="1650"/>
              </a:lnSpc>
            </a:pPr>
            <a:endParaRPr lang="en-US" sz="2299" spc="73">
              <a:solidFill>
                <a:srgbClr val="D40B6F"/>
              </a:solidFill>
              <a:latin typeface="Aileron Bold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000000"/>
                </a:solidFill>
                <a:latin typeface="Aileron"/>
              </a:rPr>
              <a:t>Visite d’HAD réalisant des transfusions à domicile</a:t>
            </a:r>
          </a:p>
          <a:p>
            <a:pPr algn="ctr">
              <a:lnSpc>
                <a:spcPts val="329"/>
              </a:lnSpc>
            </a:pPr>
            <a:endParaRPr lang="en-US" sz="2199" spc="70">
              <a:solidFill>
                <a:srgbClr val="000000"/>
              </a:solidFill>
              <a:latin typeface="Aileron"/>
            </a:endParaRPr>
          </a:p>
          <a:p>
            <a:pPr algn="ctr">
              <a:lnSpc>
                <a:spcPts val="495"/>
              </a:lnSpc>
            </a:pPr>
            <a:endParaRPr lang="en-US" sz="2199" spc="70">
              <a:solidFill>
                <a:srgbClr val="000000"/>
              </a:solidFill>
              <a:latin typeface="Aileron"/>
            </a:endParaRPr>
          </a:p>
          <a:p>
            <a:pPr algn="ctr">
              <a:lnSpc>
                <a:spcPts val="3629"/>
              </a:lnSpc>
            </a:pPr>
            <a:r>
              <a:rPr lang="en-US" sz="2199" spc="70">
                <a:solidFill>
                  <a:srgbClr val="000000"/>
                </a:solidFill>
                <a:latin typeface="Aileron"/>
              </a:rPr>
              <a:t>Immersions dans le service d’onco/hémato du CHRU TOURS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333723" y="5335524"/>
            <a:ext cx="2042322" cy="145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399" spc="76">
                <a:solidFill>
                  <a:srgbClr val="DB0D23"/>
                </a:solidFill>
                <a:latin typeface="Aileron Bold"/>
              </a:rPr>
              <a:t>1ère transfusion CGR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089153" y="362033"/>
            <a:ext cx="1119302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Les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grandes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étapes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d’une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 ANNÉE de </a:t>
            </a:r>
            <a:r>
              <a:rPr lang="en-US" sz="4999" dirty="0" err="1">
                <a:solidFill>
                  <a:srgbClr val="C60463"/>
                </a:solidFill>
                <a:latin typeface="Decalotype Bold"/>
              </a:rPr>
              <a:t>projet</a:t>
            </a:r>
            <a:endParaRPr lang="en-US" sz="4999" dirty="0">
              <a:solidFill>
                <a:srgbClr val="C60463"/>
              </a:solidFill>
              <a:latin typeface="Decalotype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5537781" y="2240489"/>
            <a:ext cx="204232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191919"/>
                </a:solidFill>
                <a:latin typeface="Aileron Bold"/>
              </a:rPr>
              <a:t>OCT </a:t>
            </a:r>
          </a:p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E3382B"/>
                </a:solidFill>
                <a:latin typeface="Aileron Bold"/>
              </a:rPr>
              <a:t>2023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691798" y="5335524"/>
            <a:ext cx="2042322" cy="145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399" spc="76">
                <a:solidFill>
                  <a:srgbClr val="E3382B"/>
                </a:solidFill>
                <a:latin typeface="Aileron Bold"/>
              </a:rPr>
              <a:t>300 </a:t>
            </a:r>
          </a:p>
          <a:p>
            <a:pPr algn="ctr">
              <a:lnSpc>
                <a:spcPts val="3959"/>
              </a:lnSpc>
            </a:pPr>
            <a:r>
              <a:rPr lang="en-US" sz="2399" spc="76">
                <a:solidFill>
                  <a:srgbClr val="E3382B"/>
                </a:solidFill>
                <a:latin typeface="Aileron Bold"/>
              </a:rPr>
              <a:t>PSL </a:t>
            </a:r>
          </a:p>
          <a:p>
            <a:pPr algn="ctr">
              <a:lnSpc>
                <a:spcPts val="3959"/>
              </a:lnSpc>
            </a:pPr>
            <a:r>
              <a:rPr lang="en-US" sz="2399" spc="76">
                <a:solidFill>
                  <a:srgbClr val="E3382B"/>
                </a:solidFill>
                <a:latin typeface="Aileron Bold"/>
              </a:rPr>
              <a:t>transfusés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589147" y="10000363"/>
            <a:ext cx="11786899" cy="23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200" spc="38">
                <a:solidFill>
                  <a:srgbClr val="191919"/>
                </a:solidFill>
                <a:latin typeface="Aileron"/>
              </a:rPr>
              <a:t>https://www.centre-val-de-loire.ars.sante.fr/hemovigilance-transfusion-en-had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0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4827" y="1834702"/>
            <a:ext cx="7898932" cy="10287000"/>
            <a:chOff x="0" y="0"/>
            <a:chExt cx="8851059" cy="1152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51059" cy="11526982"/>
            </a:xfrm>
            <a:custGeom>
              <a:avLst/>
              <a:gdLst/>
              <a:ahLst/>
              <a:cxn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120088" y="2785994"/>
            <a:ext cx="10047824" cy="4998793"/>
          </a:xfrm>
          <a:custGeom>
            <a:avLst/>
            <a:gdLst/>
            <a:ahLst/>
            <a:cxnLst/>
            <a:rect l="l" t="t" r="r" b="b"/>
            <a:pathLst>
              <a:path w="10047824" h="4998793">
                <a:moveTo>
                  <a:pt x="0" y="0"/>
                </a:moveTo>
                <a:lnTo>
                  <a:pt x="10047824" y="0"/>
                </a:lnTo>
                <a:lnTo>
                  <a:pt x="10047824" y="4998793"/>
                </a:lnTo>
                <a:lnTo>
                  <a:pt x="0" y="499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71994" y="4148444"/>
            <a:ext cx="7344012" cy="227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</a:pPr>
            <a:r>
              <a:rPr lang="en-US" sz="6745" dirty="0" smtClean="0">
                <a:solidFill>
                  <a:srgbClr val="F7F7F7"/>
                </a:solidFill>
                <a:latin typeface="Decalotype Bold"/>
              </a:rPr>
              <a:t>PROCESS </a:t>
            </a:r>
            <a:r>
              <a:rPr lang="en-US" sz="6745" dirty="0">
                <a:solidFill>
                  <a:srgbClr val="F7F7F7"/>
                </a:solidFill>
                <a:latin typeface="Decalotype Bold"/>
              </a:rPr>
              <a:t>ET MOYENS MIS EN OEUVRE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934111" y="3123799"/>
            <a:ext cx="3344978" cy="3344978"/>
            <a:chOff x="0" y="0"/>
            <a:chExt cx="8909050" cy="8909050"/>
          </a:xfrm>
        </p:grpSpPr>
        <p:sp>
          <p:nvSpPr>
            <p:cNvPr id="3" name="Freeform 3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B9057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2"/>
              <a:stretch>
                <a:fillRect l="223" t="-16665" r="223" b="-1666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B90574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6400" y="3123799"/>
            <a:ext cx="3515565" cy="3338030"/>
            <a:chOff x="0" y="0"/>
            <a:chExt cx="8909050" cy="8909050"/>
          </a:xfrm>
        </p:grpSpPr>
        <p:sp>
          <p:nvSpPr>
            <p:cNvPr id="15" name="Freeform 15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B9057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3"/>
              <a:stretch>
                <a:fillRect l="223" t="-5503" r="223" b="-5503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-1008001" y="-978871"/>
            <a:ext cx="4716515" cy="5154662"/>
            <a:chOff x="0" y="0"/>
            <a:chExt cx="6869494" cy="750764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4637744" y="1216108"/>
            <a:ext cx="7981032" cy="10287000"/>
            <a:chOff x="0" y="0"/>
            <a:chExt cx="8943056" cy="115269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43056" cy="11526982"/>
            </a:xfrm>
            <a:custGeom>
              <a:avLst/>
              <a:gdLst/>
              <a:ahLst/>
              <a:cxnLst/>
              <a:rect l="l" t="t" r="r" b="b"/>
              <a:pathLst>
                <a:path w="8943056" h="11526982">
                  <a:moveTo>
                    <a:pt x="8943056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943056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28700" y="2229966"/>
            <a:ext cx="689567" cy="828083"/>
          </a:xfrm>
          <a:custGeom>
            <a:avLst/>
            <a:gdLst/>
            <a:ahLst/>
            <a:cxnLst/>
            <a:rect l="l" t="t" r="r" b="b"/>
            <a:pathLst>
              <a:path w="689567" h="828083">
                <a:moveTo>
                  <a:pt x="0" y="0"/>
                </a:moveTo>
                <a:lnTo>
                  <a:pt x="689567" y="0"/>
                </a:lnTo>
                <a:lnTo>
                  <a:pt x="689567" y="828083"/>
                </a:lnTo>
                <a:lnTo>
                  <a:pt x="0" y="828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627933" y="7003349"/>
            <a:ext cx="5957334" cy="167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dirty="0">
                <a:solidFill>
                  <a:srgbClr val="B90574"/>
                </a:solidFill>
                <a:latin typeface="Public Sans 1 Bold"/>
              </a:rPr>
              <a:t>Dr Guillaume SASSEIGNE</a:t>
            </a:r>
          </a:p>
          <a:p>
            <a:pPr algn="ctr">
              <a:lnSpc>
                <a:spcPts val="4433"/>
              </a:lnSpc>
            </a:pPr>
            <a:r>
              <a:rPr lang="en-US" sz="3166" dirty="0">
                <a:solidFill>
                  <a:srgbClr val="B90574"/>
                </a:solidFill>
                <a:latin typeface="Public Sans 1"/>
              </a:rPr>
              <a:t>Médecin Praticien</a:t>
            </a:r>
          </a:p>
          <a:p>
            <a:pPr algn="ctr">
              <a:lnSpc>
                <a:spcPts val="4433"/>
              </a:lnSpc>
            </a:pPr>
            <a:r>
              <a:rPr lang="en-US" sz="3166" dirty="0" err="1">
                <a:solidFill>
                  <a:srgbClr val="B90574"/>
                </a:solidFill>
                <a:latin typeface="Public Sans 1"/>
              </a:rPr>
              <a:t>Hémovigilant</a:t>
            </a:r>
            <a:endParaRPr lang="en-US" sz="3166" dirty="0">
              <a:solidFill>
                <a:srgbClr val="B90574"/>
              </a:solidFill>
              <a:latin typeface="Public Sa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169803" y="6972300"/>
            <a:ext cx="3518992" cy="111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</a:pPr>
            <a:r>
              <a:rPr lang="en-US" sz="3166" dirty="0">
                <a:solidFill>
                  <a:srgbClr val="B90574"/>
                </a:solidFill>
                <a:latin typeface="Public Sans 1 Bold"/>
              </a:rPr>
              <a:t>Anastasia JESOP</a:t>
            </a:r>
          </a:p>
          <a:p>
            <a:pPr algn="ctr">
              <a:lnSpc>
                <a:spcPts val="4433"/>
              </a:lnSpc>
            </a:pPr>
            <a:r>
              <a:rPr lang="en-US" sz="3166" dirty="0">
                <a:solidFill>
                  <a:srgbClr val="B90574"/>
                </a:solidFill>
                <a:latin typeface="Public Sans 1"/>
              </a:rPr>
              <a:t>IPA </a:t>
            </a:r>
            <a:r>
              <a:rPr lang="en-US" sz="3166" dirty="0" err="1">
                <a:solidFill>
                  <a:srgbClr val="B90574"/>
                </a:solidFill>
                <a:latin typeface="Public Sans 1"/>
              </a:rPr>
              <a:t>Onco</a:t>
            </a:r>
            <a:r>
              <a:rPr lang="en-US" sz="3166" dirty="0">
                <a:solidFill>
                  <a:srgbClr val="B90574"/>
                </a:solidFill>
                <a:latin typeface="Public Sans 1"/>
              </a:rPr>
              <a:t>/Hémato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01929" y="405663"/>
            <a:ext cx="1545574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UNE EQUIPE DE COORDINATION IDENTIFIÉE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70301" y="2509840"/>
            <a:ext cx="4463256" cy="54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>
                <a:solidFill>
                  <a:srgbClr val="000000"/>
                </a:solidFill>
                <a:latin typeface="Public Sans 1"/>
              </a:rPr>
              <a:t>1 Médecin Hémovigilant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028700" y="3128634"/>
            <a:ext cx="689567" cy="828083"/>
          </a:xfrm>
          <a:custGeom>
            <a:avLst/>
            <a:gdLst/>
            <a:ahLst/>
            <a:cxnLst/>
            <a:rect l="l" t="t" r="r" b="b"/>
            <a:pathLst>
              <a:path w="689567" h="828083">
                <a:moveTo>
                  <a:pt x="0" y="0"/>
                </a:moveTo>
                <a:lnTo>
                  <a:pt x="689567" y="0"/>
                </a:lnTo>
                <a:lnTo>
                  <a:pt x="689567" y="828083"/>
                </a:lnTo>
                <a:lnTo>
                  <a:pt x="0" y="828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797140" y="3415307"/>
            <a:ext cx="4551015" cy="54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3"/>
              </a:lnSpc>
              <a:spcBef>
                <a:spcPct val="0"/>
              </a:spcBef>
            </a:pPr>
            <a:r>
              <a:rPr lang="en-US" sz="3166" dirty="0">
                <a:solidFill>
                  <a:srgbClr val="000000"/>
                </a:solidFill>
                <a:latin typeface="Public Sans 1"/>
              </a:rPr>
              <a:t>1 IPA </a:t>
            </a:r>
            <a:r>
              <a:rPr lang="en-US" sz="3166" dirty="0" err="1">
                <a:solidFill>
                  <a:srgbClr val="000000"/>
                </a:solidFill>
                <a:latin typeface="Public Sans 1"/>
              </a:rPr>
              <a:t>Onco-Hématologie</a:t>
            </a:r>
            <a:endParaRPr lang="en-US" sz="3166" dirty="0">
              <a:solidFill>
                <a:srgbClr val="000000"/>
              </a:solidFill>
              <a:latin typeface="Public Sans 1"/>
            </a:endParaRPr>
          </a:p>
        </p:txBody>
      </p:sp>
      <p:grpSp>
        <p:nvGrpSpPr>
          <p:cNvPr id="35" name="Group 35"/>
          <p:cNvGrpSpPr/>
          <p:nvPr/>
        </p:nvGrpSpPr>
        <p:grpSpPr>
          <a:xfrm rot="5400000">
            <a:off x="-862941" y="-770551"/>
            <a:ext cx="4716515" cy="5154662"/>
            <a:chOff x="0" y="0"/>
            <a:chExt cx="6869494" cy="750764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sp>
        <p:nvSpPr>
          <p:cNvPr id="37" name="Freeform 37"/>
          <p:cNvSpPr/>
          <p:nvPr/>
        </p:nvSpPr>
        <p:spPr>
          <a:xfrm>
            <a:off x="2881617" y="6416549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60" y="0"/>
                </a:lnTo>
                <a:lnTo>
                  <a:pt x="2382060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6" name="ZoneTexte 5"/>
          <p:cNvSpPr txBox="1"/>
          <p:nvPr/>
        </p:nvSpPr>
        <p:spPr>
          <a:xfrm>
            <a:off x="5867400" y="9030277"/>
            <a:ext cx="82475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33"/>
              </a:lnSpc>
            </a:pPr>
            <a:r>
              <a:rPr lang="fr-FR" sz="3166" dirty="0">
                <a:solidFill>
                  <a:srgbClr val="B90574"/>
                </a:solidFill>
                <a:latin typeface="Public Sans 1 Bold"/>
              </a:rPr>
              <a:t>Dr Sandrine </a:t>
            </a:r>
            <a:r>
              <a:rPr lang="fr-FR" sz="3166" dirty="0" err="1">
                <a:solidFill>
                  <a:srgbClr val="B90574"/>
                </a:solidFill>
                <a:latin typeface="Public Sans 1 Bold"/>
              </a:rPr>
              <a:t>Ninat</a:t>
            </a:r>
            <a:r>
              <a:rPr lang="fr-FR" sz="3166" dirty="0">
                <a:solidFill>
                  <a:srgbClr val="B90574"/>
                </a:solidFill>
                <a:latin typeface="Public Sans 1 Bold"/>
              </a:rPr>
              <a:t> </a:t>
            </a:r>
            <a:r>
              <a:rPr lang="fr-FR" sz="3166" dirty="0" smtClean="0">
                <a:solidFill>
                  <a:srgbClr val="B90574"/>
                </a:solidFill>
                <a:latin typeface="Public Sans 1"/>
              </a:rPr>
              <a:t>: Suppléante</a:t>
            </a:r>
            <a:endParaRPr lang="fr-FR" sz="3166" dirty="0">
              <a:solidFill>
                <a:srgbClr val="B90574"/>
              </a:solidFill>
              <a:latin typeface="Public Sans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30288" y="3469238"/>
            <a:ext cx="5860575" cy="7553877"/>
            <a:chOff x="0" y="0"/>
            <a:chExt cx="8943056" cy="11526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43056" cy="11526982"/>
            </a:xfrm>
            <a:custGeom>
              <a:avLst/>
              <a:gdLst/>
              <a:ahLst/>
              <a:cxnLst/>
              <a:rect l="l" t="t" r="r" b="b"/>
              <a:pathLst>
                <a:path w="8943056" h="11526982">
                  <a:moveTo>
                    <a:pt x="8943056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943056" y="11526982"/>
                  </a:lnTo>
                  <a:close/>
                </a:path>
              </a:pathLst>
            </a:custGeom>
            <a:solidFill>
              <a:srgbClr val="D4006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381388" y="544543"/>
            <a:ext cx="486885" cy="671565"/>
          </a:xfrm>
          <a:custGeom>
            <a:avLst/>
            <a:gdLst/>
            <a:ahLst/>
            <a:cxnLst/>
            <a:rect l="l" t="t" r="r" b="b"/>
            <a:pathLst>
              <a:path w="486885" h="671565">
                <a:moveTo>
                  <a:pt x="0" y="0"/>
                </a:moveTo>
                <a:lnTo>
                  <a:pt x="486885" y="0"/>
                </a:lnTo>
                <a:lnTo>
                  <a:pt x="486885" y="671565"/>
                </a:lnTo>
                <a:lnTo>
                  <a:pt x="0" y="67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-1067315" y="-674306"/>
            <a:ext cx="4716515" cy="5154662"/>
            <a:chOff x="0" y="0"/>
            <a:chExt cx="6869494" cy="75076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69494" cy="7507645"/>
            </a:xfrm>
            <a:custGeom>
              <a:avLst/>
              <a:gdLst/>
              <a:ahLst/>
              <a:cxn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A59891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460944" y="1365380"/>
            <a:ext cx="689567" cy="828083"/>
          </a:xfrm>
          <a:custGeom>
            <a:avLst/>
            <a:gdLst/>
            <a:ahLst/>
            <a:cxnLst/>
            <a:rect l="l" t="t" r="r" b="b"/>
            <a:pathLst>
              <a:path w="689567" h="828083">
                <a:moveTo>
                  <a:pt x="0" y="0"/>
                </a:moveTo>
                <a:lnTo>
                  <a:pt x="689567" y="0"/>
                </a:lnTo>
                <a:lnTo>
                  <a:pt x="689567" y="828083"/>
                </a:lnTo>
                <a:lnTo>
                  <a:pt x="0" y="82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84809" y="8878347"/>
            <a:ext cx="2382060" cy="886752"/>
          </a:xfrm>
          <a:custGeom>
            <a:avLst/>
            <a:gdLst/>
            <a:ahLst/>
            <a:cxnLst/>
            <a:rect l="l" t="t" r="r" b="b"/>
            <a:pathLst>
              <a:path w="2382060" h="886752">
                <a:moveTo>
                  <a:pt x="0" y="0"/>
                </a:moveTo>
                <a:lnTo>
                  <a:pt x="2382059" y="0"/>
                </a:lnTo>
                <a:lnTo>
                  <a:pt x="2382059" y="886752"/>
                </a:lnTo>
                <a:lnTo>
                  <a:pt x="0" y="886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7255" y="4262618"/>
            <a:ext cx="689567" cy="828083"/>
          </a:xfrm>
          <a:custGeom>
            <a:avLst/>
            <a:gdLst/>
            <a:ahLst/>
            <a:cxnLst/>
            <a:rect l="l" t="t" r="r" b="b"/>
            <a:pathLst>
              <a:path w="689567" h="828083">
                <a:moveTo>
                  <a:pt x="0" y="0"/>
                </a:moveTo>
                <a:lnTo>
                  <a:pt x="689568" y="0"/>
                </a:lnTo>
                <a:lnTo>
                  <a:pt x="689568" y="828083"/>
                </a:lnTo>
                <a:lnTo>
                  <a:pt x="0" y="8280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7255" y="5143500"/>
            <a:ext cx="689567" cy="828083"/>
          </a:xfrm>
          <a:custGeom>
            <a:avLst/>
            <a:gdLst/>
            <a:ahLst/>
            <a:cxnLst/>
            <a:rect l="l" t="t" r="r" b="b"/>
            <a:pathLst>
              <a:path w="689567" h="828083">
                <a:moveTo>
                  <a:pt x="0" y="0"/>
                </a:moveTo>
                <a:lnTo>
                  <a:pt x="689568" y="0"/>
                </a:lnTo>
                <a:lnTo>
                  <a:pt x="689568" y="828083"/>
                </a:lnTo>
                <a:lnTo>
                  <a:pt x="0" y="8280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883676" y="6641357"/>
            <a:ext cx="1969195" cy="1969195"/>
            <a:chOff x="0" y="0"/>
            <a:chExt cx="8909050" cy="8909050"/>
          </a:xfrm>
        </p:grpSpPr>
        <p:sp>
          <p:nvSpPr>
            <p:cNvPr id="13" name="Freeform 13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DF1677"/>
            </a:solidFill>
            <a:ln>
              <a:solidFill>
                <a:srgbClr val="FF3399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11"/>
              <a:stretch>
                <a:fillRect l="223" t="-16665" r="223" b="-16665"/>
              </a:stretch>
            </a:blipFill>
            <a:ln>
              <a:solidFill>
                <a:srgbClr val="FF3399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C60463"/>
            </a:solidFill>
            <a:ln>
              <a:solidFill>
                <a:srgbClr val="FF3399"/>
              </a:solidFill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4099138" y="362033"/>
            <a:ext cx="1545574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C60463"/>
                </a:solidFill>
                <a:latin typeface="Decalotype Bold"/>
              </a:rPr>
              <a:t>UNE EQUIPE IDE IDENTIFIÉE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41799" y="1462494"/>
            <a:ext cx="4777338" cy="66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3"/>
              </a:lnSpc>
              <a:spcBef>
                <a:spcPct val="0"/>
              </a:spcBef>
            </a:pPr>
            <a:r>
              <a:rPr lang="en-US" sz="4066" dirty="0" smtClean="0">
                <a:solidFill>
                  <a:srgbClr val="000000"/>
                </a:solidFill>
                <a:latin typeface="Public Sans 1"/>
              </a:rPr>
              <a:t>16 </a:t>
            </a:r>
            <a:r>
              <a:rPr lang="en-US" sz="4066" dirty="0" smtClean="0">
                <a:latin typeface="Public Sans 1"/>
              </a:rPr>
              <a:t>IDE </a:t>
            </a:r>
            <a:r>
              <a:rPr lang="en-US" sz="4066" dirty="0" err="1">
                <a:latin typeface="Public Sans 1 Bold"/>
              </a:rPr>
              <a:t>habilités</a:t>
            </a:r>
            <a:endParaRPr lang="en-US" sz="4066" dirty="0">
              <a:latin typeface="Public Sans 1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0" y="3646502"/>
            <a:ext cx="4710069" cy="61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9"/>
              </a:lnSpc>
              <a:spcBef>
                <a:spcPct val="0"/>
              </a:spcBef>
            </a:pPr>
            <a:r>
              <a:rPr lang="en-US" sz="3521">
                <a:solidFill>
                  <a:srgbClr val="000000"/>
                </a:solidFill>
                <a:latin typeface="Public Sans 1"/>
              </a:rPr>
              <a:t>Du Lundi au Vendredi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8126" y="4407871"/>
            <a:ext cx="39310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4999" dirty="0" smtClean="0">
                <a:solidFill>
                  <a:srgbClr val="C60463"/>
                </a:solidFill>
                <a:latin typeface="Decalotype Bold"/>
              </a:rPr>
              <a:t>2-3</a:t>
            </a:r>
            <a:r>
              <a:rPr lang="en-US" sz="3866" dirty="0" smtClean="0">
                <a:solidFill>
                  <a:srgbClr val="000000"/>
                </a:solidFill>
                <a:latin typeface="Public Sans 1"/>
              </a:rPr>
              <a:t> </a:t>
            </a:r>
            <a:r>
              <a:rPr lang="en-US" sz="3866" dirty="0">
                <a:latin typeface="Public Sans 1 Bold"/>
              </a:rPr>
              <a:t>IDE / </a:t>
            </a:r>
            <a:r>
              <a:rPr lang="en-US" sz="3866" dirty="0" smtClean="0">
                <a:latin typeface="Public Sans 1 Bold"/>
              </a:rPr>
              <a:t>jour</a:t>
            </a:r>
            <a:endParaRPr lang="en-US" sz="3866" dirty="0">
              <a:latin typeface="Public Sans 1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98126" y="5364802"/>
            <a:ext cx="631334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3"/>
              </a:lnSpc>
              <a:spcBef>
                <a:spcPct val="0"/>
              </a:spcBef>
            </a:pPr>
            <a:r>
              <a:rPr lang="en-US" sz="3366" dirty="0" err="1">
                <a:solidFill>
                  <a:srgbClr val="000000"/>
                </a:solidFill>
                <a:latin typeface="Public Sans 1"/>
              </a:rPr>
              <a:t>Jusqu’à</a:t>
            </a:r>
            <a:r>
              <a:rPr lang="en-US" sz="3366" dirty="0">
                <a:solidFill>
                  <a:srgbClr val="000000"/>
                </a:solidFill>
                <a:latin typeface="Public Sans 1"/>
              </a:rPr>
              <a:t> 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6</a:t>
            </a:r>
            <a:r>
              <a:rPr lang="en-US" sz="3866" dirty="0" smtClean="0">
                <a:solidFill>
                  <a:srgbClr val="FBAC0F"/>
                </a:solidFill>
                <a:latin typeface="Public Sans 1 Bold"/>
              </a:rPr>
              <a:t> </a:t>
            </a:r>
            <a:r>
              <a:rPr lang="en-US" sz="4999" dirty="0">
                <a:solidFill>
                  <a:srgbClr val="C60463"/>
                </a:solidFill>
                <a:latin typeface="Decalotype Bold"/>
              </a:rPr>
              <a:t>PSL</a:t>
            </a:r>
            <a:r>
              <a:rPr lang="en-US" sz="3366" dirty="0">
                <a:solidFill>
                  <a:srgbClr val="FBAC0F"/>
                </a:solidFill>
                <a:latin typeface="Public Sans 1 Bold"/>
              </a:rPr>
              <a:t> </a:t>
            </a:r>
            <a:r>
              <a:rPr lang="en-US" sz="3366" dirty="0" err="1" smtClean="0">
                <a:solidFill>
                  <a:srgbClr val="000000"/>
                </a:solidFill>
                <a:latin typeface="Public Sans 1"/>
              </a:rPr>
              <a:t>transfusés</a:t>
            </a:r>
            <a:r>
              <a:rPr lang="en-US" sz="3366" dirty="0" smtClean="0">
                <a:solidFill>
                  <a:srgbClr val="000000"/>
                </a:solidFill>
                <a:latin typeface="Public Sans 1"/>
              </a:rPr>
              <a:t>/j</a:t>
            </a:r>
            <a:endParaRPr lang="en-US" sz="3366" dirty="0">
              <a:solidFill>
                <a:srgbClr val="000000"/>
              </a:solidFill>
              <a:latin typeface="Public Sa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108777" y="8610021"/>
            <a:ext cx="3518992" cy="47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</a:pPr>
            <a:r>
              <a:rPr lang="en-US" sz="2766" dirty="0" smtClean="0">
                <a:solidFill>
                  <a:srgbClr val="DF1677"/>
                </a:solidFill>
                <a:latin typeface="Public Sans 2"/>
              </a:rPr>
              <a:t>Louise</a:t>
            </a:r>
            <a:endParaRPr lang="en-US" sz="2766" dirty="0">
              <a:solidFill>
                <a:srgbClr val="DF1677"/>
              </a:solidFill>
              <a:latin typeface="Public Sans 2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0" y="1643108"/>
            <a:ext cx="2367863" cy="2383437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420" y="1574781"/>
            <a:ext cx="2418441" cy="2422866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t="18010" r="35278" b="48657"/>
          <a:stretch/>
        </p:blipFill>
        <p:spPr>
          <a:xfrm>
            <a:off x="9622621" y="6286500"/>
            <a:ext cx="2209800" cy="2286000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t="21969" r="28281" b="35606"/>
          <a:stretch/>
        </p:blipFill>
        <p:spPr>
          <a:xfrm>
            <a:off x="7122696" y="5254150"/>
            <a:ext cx="2088346" cy="2140899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3552" r="23604" b="38874"/>
          <a:stretch/>
        </p:blipFill>
        <p:spPr>
          <a:xfrm>
            <a:off x="15826287" y="6141276"/>
            <a:ext cx="2036765" cy="2209799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24655" r="50142" b="43039"/>
          <a:stretch/>
        </p:blipFill>
        <p:spPr>
          <a:xfrm>
            <a:off x="12801600" y="5219701"/>
            <a:ext cx="2209800" cy="2286000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ZoneTexte 29"/>
          <p:cNvSpPr txBox="1"/>
          <p:nvPr/>
        </p:nvSpPr>
        <p:spPr>
          <a:xfrm>
            <a:off x="14914048" y="4313308"/>
            <a:ext cx="1970245" cy="5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66" dirty="0">
                <a:solidFill>
                  <a:srgbClr val="DF1677"/>
                </a:solidFill>
                <a:latin typeface="Public Sans 2"/>
              </a:rPr>
              <a:t>Sabrina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6034389" y="8878347"/>
            <a:ext cx="1620563" cy="5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66" dirty="0">
                <a:solidFill>
                  <a:srgbClr val="DF1677"/>
                </a:solidFill>
                <a:latin typeface="Public Sans 2"/>
              </a:rPr>
              <a:t>Ophélie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3179014" y="7810500"/>
            <a:ext cx="2066463" cy="5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66" dirty="0" smtClean="0">
                <a:solidFill>
                  <a:srgbClr val="DF1677"/>
                </a:solidFill>
                <a:latin typeface="Public Sans 2"/>
              </a:rPr>
              <a:t>Elodie</a:t>
            </a:r>
            <a:endParaRPr lang="fr-FR" sz="2766" dirty="0">
              <a:solidFill>
                <a:srgbClr val="DF1677"/>
              </a:solidFill>
              <a:latin typeface="Public Sans 2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058400" y="8853963"/>
            <a:ext cx="2438400" cy="5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66" dirty="0">
                <a:solidFill>
                  <a:srgbClr val="DF1677"/>
                </a:solidFill>
                <a:latin typeface="Public Sans 2"/>
              </a:rPr>
              <a:t>Marion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698821" y="4194564"/>
            <a:ext cx="2057400" cy="5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66" dirty="0">
                <a:solidFill>
                  <a:srgbClr val="DF1677"/>
                </a:solidFill>
                <a:latin typeface="Public Sans 2"/>
              </a:rPr>
              <a:t>Marie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722080" y="7625954"/>
            <a:ext cx="1488962" cy="5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66" dirty="0">
                <a:solidFill>
                  <a:srgbClr val="DF1677"/>
                </a:solidFill>
                <a:latin typeface="Public Sans 2"/>
              </a:rPr>
              <a:t>Lola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1280</Words>
  <Application>Microsoft Office PowerPoint</Application>
  <PresentationFormat>Personnalisé</PresentationFormat>
  <Paragraphs>228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Courier New</vt:lpstr>
      <vt:lpstr>Public Sans 2</vt:lpstr>
      <vt:lpstr>Aileron</vt:lpstr>
      <vt:lpstr>Decalotype Bold</vt:lpstr>
      <vt:lpstr>Calibri</vt:lpstr>
      <vt:lpstr>Public Sans 1 Bold</vt:lpstr>
      <vt:lpstr>Public Sans 1</vt:lpstr>
      <vt:lpstr>Aileron Bold</vt:lpstr>
      <vt:lpstr>Arial</vt:lpstr>
      <vt:lpstr>72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Activité/Profil des patients :</vt:lpstr>
      <vt:lpstr>Présentation PowerPoint</vt:lpstr>
      <vt:lpstr>Le cadre légal</vt:lpstr>
      <vt:lpstr>Les grandes règles de la transfusion en HAD</vt:lpstr>
      <vt:lpstr>Implantation IPA en HAD &amp; transfusion</vt:lpstr>
      <vt:lpstr>Présentation PowerPoint</vt:lpstr>
      <vt:lpstr>Missions IPA HAD-transfusion</vt:lpstr>
      <vt:lpstr>Freins &amp; leviers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Présenation SFTS version 26/11</dc:title>
  <cp:lastModifiedBy>Médecin praticien HAD - 65 - HAD Val de Loire - Guillaume SASSEIGNE</cp:lastModifiedBy>
  <cp:revision>59</cp:revision>
  <dcterms:created xsi:type="dcterms:W3CDTF">2006-08-16T00:00:00Z</dcterms:created>
  <dcterms:modified xsi:type="dcterms:W3CDTF">2025-03-10T17:25:31Z</dcterms:modified>
  <dc:identifier>DAF1TfD19hA</dc:identifier>
</cp:coreProperties>
</file>