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3" r:id="rId1"/>
    <p:sldMasterId id="2147484018" r:id="rId2"/>
  </p:sldMasterIdLst>
  <p:notesMasterIdLst>
    <p:notesMasterId r:id="rId12"/>
  </p:notesMasterIdLst>
  <p:sldIdLst>
    <p:sldId id="256" r:id="rId3"/>
    <p:sldId id="285" r:id="rId4"/>
    <p:sldId id="257" r:id="rId5"/>
    <p:sldId id="278" r:id="rId6"/>
    <p:sldId id="287" r:id="rId7"/>
    <p:sldId id="263" r:id="rId8"/>
    <p:sldId id="272" r:id="rId9"/>
    <p:sldId id="275" r:id="rId10"/>
    <p:sldId id="281" r:id="rId11"/>
  </p:sldIdLst>
  <p:sldSz cx="12192000" cy="6858000"/>
  <p:notesSz cx="6858000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D3BF9D79-4011-4669-B5B7-2CEB1C486156}">
          <p14:sldIdLst>
            <p14:sldId id="256"/>
            <p14:sldId id="285"/>
            <p14:sldId id="257"/>
            <p14:sldId id="278"/>
            <p14:sldId id="287"/>
            <p14:sldId id="263"/>
            <p14:sldId id="272"/>
            <p14:sldId id="275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3"/>
  </p:normalViewPr>
  <p:slideViewPr>
    <p:cSldViewPr snapToGrid="0" snapToObjects="1">
      <p:cViewPr varScale="1">
        <p:scale>
          <a:sx n="108" d="100"/>
          <a:sy n="108" d="100"/>
        </p:scale>
        <p:origin x="68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6DF3A-2C4F-2948-BCE0-9A017FF11D18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751219"/>
            <a:ext cx="548640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5AD1C-4676-CD4D-B46A-9FD7F389D7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94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Première ligne : centre sur le patient</a:t>
            </a:r>
          </a:p>
          <a:p>
            <a:r>
              <a:rPr lang="fr-FR" dirty="0"/>
              <a:t>Seconde ligne : centre sur l’équipe soignante  : rôle de consultant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5AD1C-4676-CD4D-B46A-9FD7F389D7C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600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5AD1C-4676-CD4D-B46A-9FD7F389D7C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522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3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9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68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83E6C3-F568-E65F-F2E1-B874C6FFD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D508F33-83F5-3590-6DDF-0B54D4CEC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A52061-013B-4C23-C22A-110132B6A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6E05-80DB-4DB8-B2D9-39040D92E1FF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A3D0BD-B21B-9768-72B8-CA1EE77E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27B2DC-CF51-9685-8AF8-03A26FB9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8BF6-DF23-40FD-B133-1709CB24E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922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874314-7736-B996-F7B3-DA932C114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5E7436-C931-6079-9CD7-59C850E78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9163F4-1C46-1BFD-A0A9-98EA5C30A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6E05-80DB-4DB8-B2D9-39040D92E1FF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CCBC78-953D-A013-D3B8-5561F769D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4DE75B-39F0-A30B-5B00-0F8F9713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8BF6-DF23-40FD-B133-1709CB24E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311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66D1B0-8D59-6683-F46C-D18667F9F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F7B9F3-FD4F-0C01-31EA-02467E62A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ED1662-1120-E29A-030D-97E8A91A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6E05-80DB-4DB8-B2D9-39040D92E1FF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548239-2C17-2693-5BBA-3C555C94B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7A70FE-06D2-0880-8CF8-C2D915F89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8BF6-DF23-40FD-B133-1709CB24E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125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653DE5-8CCA-1956-6BB1-9E37019B2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F4626C-92B5-5351-58C5-2272ACCF2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E7000C-2506-D362-1FC0-0C902B6EB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7C8020-64ED-0995-53FF-9E3102D10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6E05-80DB-4DB8-B2D9-39040D92E1FF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3589D1-ABC7-A5A8-904D-D94E5C3F9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419315-273C-24BF-D25A-9638F4148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8BF6-DF23-40FD-B133-1709CB24E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873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C8A4F8-B074-B6BD-5AB7-78BF755A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311B0F-D152-A4EB-AEEC-007846A35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DB5D22-878A-86D8-EC7F-E2F56FC59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F438960-1C47-0E02-1E62-2A4E26991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725FAC7-D3A7-DDE4-9714-089D7BF95A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374371C-3D4B-481F-DA18-3F6C724F1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6E05-80DB-4DB8-B2D9-39040D92E1FF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A1259F0-2154-3DF9-AF83-A42D573EC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B02C91C-98DC-4DA2-48B5-9AEDF309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8BF6-DF23-40FD-B133-1709CB24E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231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38FAE3-625C-042F-78B7-F6D2AE988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A39EEB1-0AA0-086F-7800-314DDAF2A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6E05-80DB-4DB8-B2D9-39040D92E1FF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D57A2FC-D616-CD9A-EBAC-248982961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908D74-98C3-5E63-FEDF-690CCD08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8BF6-DF23-40FD-B133-1709CB24E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915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96014C3-9764-3FB4-0945-681E11472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6E05-80DB-4DB8-B2D9-39040D92E1FF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CAC06F6-6285-32FC-8F67-BB8C8FC4D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42B2F6-64A6-4625-7AA3-41F37D0EE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8BF6-DF23-40FD-B133-1709CB24E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327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063417-3CAD-6824-6421-91E73BF9F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A06E51-593F-0C0A-7390-8D4A0D0DF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051601-62C8-5184-F97E-22B516D03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B32721-09D4-94C0-0FC2-8E8036F38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6E05-80DB-4DB8-B2D9-39040D92E1FF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3AC3AA-F126-BC7D-B4E3-9B75793A2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7A2A9E-93BA-FA74-F516-2316AE772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8BF6-DF23-40FD-B133-1709CB24E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54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80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792B6C-B5E2-FE0F-8B8D-EEF352A53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6F4C98F-7FFC-F544-62EE-6971353E43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86942C9-6A82-2BA7-2723-52144F533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1BB5A0-D2FF-AB65-A370-5B27CA700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6E05-80DB-4DB8-B2D9-39040D92E1FF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D4D164-5278-D653-3F0F-FF52CDD07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226DAF-A445-EFAE-E17B-6A6CD455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8BF6-DF23-40FD-B133-1709CB24E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151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42B79D-3D11-67EF-AB99-9250EAAC3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B644C4-52A6-4867-648D-8CAFC51EE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5C1E03-C4F8-F9FC-3317-7EA3BD66F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6E05-80DB-4DB8-B2D9-39040D92E1FF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D693A9-373D-37DB-E790-6DB57162A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1F04AC-4569-10F5-7D09-6E28374E3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8BF6-DF23-40FD-B133-1709CB24E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526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0873667-C07E-393D-FDEC-B985CC8E61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D26D2BD-D807-1082-493F-97C4DEA09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53B926-63A6-91EB-DEE4-F55EB5637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6E05-80DB-4DB8-B2D9-39040D92E1FF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6D0B3A-825A-7E53-4EE0-0A0CD50D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B019E7-EAF2-D84A-09F4-8B94A27E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8BF6-DF23-40FD-B133-1709CB24E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6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3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9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6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6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7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9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0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7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6" r:id="rId2"/>
    <p:sldLayoutId id="2147484015" r:id="rId3"/>
    <p:sldLayoutId id="2147484014" r:id="rId4"/>
    <p:sldLayoutId id="2147484006" r:id="rId5"/>
    <p:sldLayoutId id="2147484012" r:id="rId6"/>
    <p:sldLayoutId id="2147484007" r:id="rId7"/>
    <p:sldLayoutId id="2147484008" r:id="rId8"/>
    <p:sldLayoutId id="2147484009" r:id="rId9"/>
    <p:sldLayoutId id="2147484011" r:id="rId10"/>
    <p:sldLayoutId id="214748401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88C7D12-A8DC-17AF-1FC0-14AEA1BEC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0899A2-F6E9-5126-4495-D7653A61F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31EE1E-18AD-D913-A4A2-1545096AE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86E05-80DB-4DB8-B2D9-39040D92E1FF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3230F3-50D4-11A3-DB83-7B72EED067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CDAE06-47CF-32BF-06E8-170DBB42B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98BF6-DF23-40FD-B133-1709CB24E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10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gifrance.gouv.fr/affichTexte.do?cidTexte=JORFTEXT000037218115&amp;dateTexte=&amp;categorieLien=i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gifrance.gouv.fr/affichTexte.do?cidTexte=JORFTEXT000037218115&amp;dateTexte=&amp;categorieLien=i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8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Une image contenant intérieur, ordinateur, assis, table&#10;&#10;Description générée automatiquement">
            <a:extLst>
              <a:ext uri="{FF2B5EF4-FFF2-40B4-BE49-F238E27FC236}">
                <a16:creationId xmlns:a16="http://schemas.microsoft.com/office/drawing/2014/main" id="{36CBA3E3-08F6-4109-BC7B-67EA568DE6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49" r="-1" b="15159"/>
          <a:stretch/>
        </p:blipFill>
        <p:spPr>
          <a:xfrm>
            <a:off x="3069" y="87678"/>
            <a:ext cx="12188931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19BADDB-B2CC-9A4E-B318-385443D26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105" y="748385"/>
            <a:ext cx="9302371" cy="3434395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fr-FR" sz="3800" dirty="0">
                <a:latin typeface="Baskerville Old Face" panose="02020602080505020303" pitchFamily="18" charset="77"/>
              </a:rPr>
            </a:br>
            <a:r>
              <a:rPr lang="fr-FR" sz="6700" dirty="0">
                <a:latin typeface="Baskerville Old Face" panose="02020602080505020303" pitchFamily="18" charset="77"/>
              </a:rPr>
              <a:t>Pratiques avancées en soins infirmiers oncologiques. Partage d’expérience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6E9C399-DF8B-954F-8047-D99DB3E9C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3732"/>
            <a:ext cx="9144000" cy="123331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>
                <a:latin typeface="Baskerville Old Face" panose="02020602080505020303" pitchFamily="18" charset="0"/>
              </a:rPr>
              <a:t>Belot Benjamin </a:t>
            </a:r>
          </a:p>
        </p:txBody>
      </p:sp>
      <p:sp>
        <p:nvSpPr>
          <p:cNvPr id="35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04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3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9" name="Freeform: Shape 25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rgbClr val="BF9988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A454F63-7777-444F-90DE-E157730AB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541" y="328996"/>
            <a:ext cx="4585193" cy="2885356"/>
          </a:xfrm>
        </p:spPr>
        <p:txBody>
          <a:bodyPr anchor="t">
            <a:normAutofit fontScale="90000"/>
          </a:bodyPr>
          <a:lstStyle/>
          <a:p>
            <a:r>
              <a:rPr lang="fr-FR" sz="6600" dirty="0">
                <a:solidFill>
                  <a:schemeClr val="bg1"/>
                </a:solidFill>
                <a:latin typeface="Baskerville Old Face" panose="02020602080505020303" pitchFamily="18" charset="0"/>
              </a:rPr>
              <a:t>Parcours Professionnel</a:t>
            </a:r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F866E75B-EF04-CE44-A045-FBA1F20DB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-112541"/>
            <a:ext cx="5254754" cy="69705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fr-FR" sz="2400" b="1" dirty="0">
              <a:latin typeface="Abadi" panose="020B0604020104020204" pitchFamily="34" charset="0"/>
              <a:hlinkClick r:id="rId2" tooltip="Décret n° 2018-629 du 18 juillet 2018 (nouvelle fenêtre)"/>
            </a:endParaRPr>
          </a:p>
          <a:p>
            <a:pPr>
              <a:lnSpc>
                <a:spcPct val="100000"/>
              </a:lnSpc>
            </a:pPr>
            <a:r>
              <a:rPr lang="fr-FR" u="sng" dirty="0">
                <a:solidFill>
                  <a:schemeClr val="tx2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2012-2015 : IFSI de Brumath </a:t>
            </a:r>
          </a:p>
          <a:p>
            <a:pPr lvl="1">
              <a:lnSpc>
                <a:spcPct val="100000"/>
              </a:lnSpc>
            </a:pPr>
            <a:r>
              <a:rPr lang="fr-FR" b="0" i="0" dirty="0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Infirmier diplômé d’état</a:t>
            </a:r>
          </a:p>
          <a:p>
            <a:pPr lvl="1">
              <a:lnSpc>
                <a:spcPct val="100000"/>
              </a:lnSpc>
            </a:pPr>
            <a:endParaRPr lang="fr-FR" sz="2000" b="0" i="0" dirty="0">
              <a:solidFill>
                <a:srgbClr val="333333"/>
              </a:solidFill>
              <a:effectLst/>
              <a:latin typeface="Abadi" panose="020B060402010402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b="0" i="0" u="sng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badi" panose="020B0604020104020204" pitchFamily="34" charset="0"/>
              </a:rPr>
              <a:t>2015 -</a:t>
            </a:r>
            <a:r>
              <a:rPr lang="fr-FR" u="sng" dirty="0">
                <a:solidFill>
                  <a:schemeClr val="tx2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2019 : Clinique St Anne de Strasbourg</a:t>
            </a:r>
          </a:p>
          <a:p>
            <a:pPr lvl="1">
              <a:lnSpc>
                <a:spcPct val="100000"/>
              </a:lnSpc>
            </a:pPr>
            <a:r>
              <a:rPr lang="fr-FR" b="0" i="0" dirty="0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IDE en service d’hospitalisation </a:t>
            </a:r>
            <a:r>
              <a:rPr lang="fr-FR" b="0" i="0" dirty="0" err="1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onco-hematologie</a:t>
            </a:r>
            <a:endParaRPr lang="fr-FR" b="0" i="0" dirty="0">
              <a:solidFill>
                <a:srgbClr val="333333"/>
              </a:solidFill>
              <a:effectLst/>
              <a:latin typeface="Abadi" panose="020B0604020104020204" pitchFamily="34" charset="0"/>
            </a:endParaRPr>
          </a:p>
          <a:p>
            <a:pPr lvl="1">
              <a:lnSpc>
                <a:spcPct val="100000"/>
              </a:lnSpc>
            </a:pPr>
            <a:endParaRPr lang="fr-FR" b="0" i="0" dirty="0">
              <a:solidFill>
                <a:srgbClr val="333333"/>
              </a:solidFill>
              <a:effectLst/>
              <a:latin typeface="Abadi" panose="020B060402010402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u="sng" dirty="0">
                <a:solidFill>
                  <a:schemeClr val="tx2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2019-2021 : Université Paris Diderot</a:t>
            </a:r>
          </a:p>
          <a:p>
            <a:pPr lvl="1">
              <a:lnSpc>
                <a:spcPct val="100000"/>
              </a:lnSpc>
            </a:pPr>
            <a:r>
              <a:rPr lang="fr-FR" i="0" dirty="0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Diplôme d'État d'infirmier en pratique avancée mention oncologie et hémato-oncologie</a:t>
            </a:r>
          </a:p>
          <a:p>
            <a:pPr>
              <a:lnSpc>
                <a:spcPct val="100000"/>
              </a:lnSpc>
            </a:pPr>
            <a:endParaRPr lang="fr-FR" sz="2000" b="0" i="0" dirty="0">
              <a:solidFill>
                <a:srgbClr val="333333"/>
              </a:solidFill>
              <a:effectLst/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91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3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5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rgbClr val="BF9988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A454F63-7777-444F-90DE-E157730AB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5" y="61616"/>
            <a:ext cx="4585193" cy="2885356"/>
          </a:xfrm>
        </p:spPr>
        <p:txBody>
          <a:bodyPr anchor="t">
            <a:normAutofit fontScale="90000"/>
          </a:bodyPr>
          <a:lstStyle/>
          <a:p>
            <a:r>
              <a:rPr lang="fr-FR" sz="6600" dirty="0">
                <a:solidFill>
                  <a:schemeClr val="bg1"/>
                </a:solidFill>
                <a:latin typeface="Baskerville Old Face" panose="02020602080505020303" pitchFamily="18" charset="0"/>
              </a:rPr>
              <a:t>Expérience</a:t>
            </a:r>
            <a:br>
              <a:rPr lang="fr-FR" sz="6600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fr-FR" sz="6600" dirty="0">
                <a:solidFill>
                  <a:schemeClr val="bg1"/>
                </a:solidFill>
                <a:latin typeface="Baskerville Old Face" panose="02020602080505020303" pitchFamily="18" charset="0"/>
              </a:rPr>
              <a:t>Professionnel</a:t>
            </a:r>
            <a:br>
              <a:rPr lang="fr-FR" sz="6600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fr-FR" sz="6600" dirty="0">
                <a:solidFill>
                  <a:schemeClr val="bg1"/>
                </a:solidFill>
                <a:latin typeface="Baskerville Old Face" panose="02020602080505020303" pitchFamily="18" charset="0"/>
              </a:rPr>
              <a:t>IPA</a:t>
            </a:r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F866E75B-EF04-CE44-A045-FBA1F20DB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239289"/>
            <a:ext cx="5254754" cy="56187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fr-FR" sz="2400" b="1" dirty="0">
              <a:latin typeface="Abadi" panose="020B0604020104020204" pitchFamily="34" charset="0"/>
              <a:hlinkClick r:id="rId2" tooltip="Décret n° 2018-629 du 18 juillet 2018 (nouvelle fenêtre)"/>
            </a:endParaRPr>
          </a:p>
          <a:p>
            <a:pPr>
              <a:lnSpc>
                <a:spcPct val="100000"/>
              </a:lnSpc>
            </a:pPr>
            <a:r>
              <a:rPr lang="fr-FR" u="sng" dirty="0">
                <a:solidFill>
                  <a:schemeClr val="tx2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2021-2022 : Hôpital Saint-Antoine AP-HP PARIS XII </a:t>
            </a:r>
          </a:p>
          <a:p>
            <a:pPr lvl="1">
              <a:lnSpc>
                <a:spcPct val="100000"/>
              </a:lnSpc>
            </a:pPr>
            <a:r>
              <a:rPr lang="fr-FR" dirty="0">
                <a:solidFill>
                  <a:srgbClr val="202124"/>
                </a:solidFill>
                <a:latin typeface="Google Sans"/>
              </a:rPr>
              <a:t>HDJ post Allogreffe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fr-FR" dirty="0">
              <a:solidFill>
                <a:srgbClr val="202124"/>
              </a:solidFill>
              <a:latin typeface="Google Sans"/>
            </a:endParaRPr>
          </a:p>
          <a:p>
            <a:pPr>
              <a:lnSpc>
                <a:spcPct val="100000"/>
              </a:lnSpc>
            </a:pPr>
            <a:r>
              <a:rPr lang="fr-FR" u="sng" dirty="0">
                <a:solidFill>
                  <a:schemeClr val="tx2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2022-Aujourd’hui : Strasbourg Oncologie Libérale</a:t>
            </a:r>
          </a:p>
          <a:p>
            <a:pPr lvl="1">
              <a:lnSpc>
                <a:spcPct val="100000"/>
              </a:lnSpc>
            </a:pPr>
            <a:r>
              <a:rPr lang="fr-FR" dirty="0">
                <a:solidFill>
                  <a:srgbClr val="202124"/>
                </a:solidFill>
                <a:latin typeface="Google Sans"/>
              </a:rPr>
              <a:t>HDJ oncohématologie à la clinique St Anne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fr-FR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>
              <a:lnSpc>
                <a:spcPct val="100000"/>
              </a:lnSpc>
            </a:pPr>
            <a:endParaRPr lang="fr-FR" u="sng" dirty="0">
              <a:solidFill>
                <a:schemeClr val="tx2">
                  <a:lumMod val="50000"/>
                  <a:lumOff val="50000"/>
                </a:schemeClr>
              </a:solidFill>
              <a:latin typeface="Abadi" panose="020B06040201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u="sng" dirty="0">
              <a:solidFill>
                <a:schemeClr val="tx2">
                  <a:lumMod val="50000"/>
                  <a:lumOff val="50000"/>
                </a:schemeClr>
              </a:solidFill>
              <a:latin typeface="Abadi" panose="020B0604020104020204" pitchFamily="34" charset="0"/>
            </a:endParaRPr>
          </a:p>
          <a:p>
            <a:pPr>
              <a:lnSpc>
                <a:spcPct val="100000"/>
              </a:lnSpc>
            </a:pPr>
            <a:endParaRPr lang="fr-FR" sz="2000" b="0" i="0" dirty="0">
              <a:solidFill>
                <a:srgbClr val="333333"/>
              </a:solidFill>
              <a:effectLst/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381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6E1C5E3-7ECF-49A4-A9DF-F64B4001C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0"/>
            <a:ext cx="4368602" cy="21411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HDJ POST-ALLOGREFFE </a:t>
            </a:r>
            <a:br>
              <a:rPr lang="fr-FR" sz="2800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fr-FR" sz="2800" dirty="0">
                <a:solidFill>
                  <a:schemeClr val="bg1"/>
                </a:solidFill>
                <a:latin typeface="Abadi" panose="020B0604020104020204" pitchFamily="34" charset="0"/>
              </a:rPr>
              <a:t>IPA</a:t>
            </a:r>
            <a:endParaRPr lang="fr-FR" sz="2600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BF9988"/>
          </a:solidFill>
          <a:ln w="38100" cap="rnd">
            <a:solidFill>
              <a:srgbClr val="BF998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8EDD38-24F1-47AE-91BE-581335031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586" y="1618938"/>
            <a:ext cx="4243589" cy="505918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endParaRPr lang="fr-FR" sz="2600" dirty="0">
              <a:latin typeface="Abadi" panose="020B060402010402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4500" dirty="0">
                <a:solidFill>
                  <a:schemeClr val="tx2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Missions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r-FR" sz="2800" dirty="0">
              <a:latin typeface="Abadi" panose="020B0604020104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4000" dirty="0">
                <a:latin typeface="Abadi" panose="020B0604020104020204" pitchFamily="34" charset="0"/>
              </a:rPr>
              <a:t>Examen clinique (GVH)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r-FR" sz="4000" dirty="0">
              <a:latin typeface="Abadi" panose="020B0604020104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4000" dirty="0">
                <a:latin typeface="Abadi" panose="020B0604020104020204" pitchFamily="34" charset="0"/>
              </a:rPr>
              <a:t>Immunothérapie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r-FR" sz="4000" dirty="0">
              <a:latin typeface="Abadi" panose="020B0604020104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4000" dirty="0">
                <a:latin typeface="Abadi" panose="020B0604020104020204" pitchFamily="34" charset="0"/>
              </a:rPr>
              <a:t> Renouvellement de prescription (Per os, G CSF, transfusions)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r-FR" sz="4000" dirty="0">
              <a:latin typeface="Abadi" panose="020B0604020104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4000" dirty="0">
                <a:latin typeface="Abadi" panose="020B0604020104020204" pitchFamily="34" charset="0"/>
              </a:rPr>
              <a:t>Validation </a:t>
            </a:r>
            <a:r>
              <a:rPr lang="fr-FR" sz="4000" dirty="0" err="1">
                <a:latin typeface="Abadi" panose="020B0604020104020204" pitchFamily="34" charset="0"/>
              </a:rPr>
              <a:t>Azacitidine</a:t>
            </a:r>
            <a:endParaRPr lang="fr-FR" sz="4000" dirty="0">
              <a:latin typeface="Abadi" panose="020B0604020104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r-FR" sz="4000" dirty="0">
              <a:latin typeface="Abadi" panose="020B0604020104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4000" dirty="0">
                <a:latin typeface="Abadi" panose="020B0604020104020204" pitchFamily="34" charset="0"/>
              </a:rPr>
              <a:t>Recherche clinique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r-FR" sz="2800" dirty="0">
              <a:latin typeface="Abadi" panose="020B0604020104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r-FR" sz="2800" dirty="0">
              <a:latin typeface="Abadi" panose="020B0604020104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r-FR" sz="1300" dirty="0"/>
          </a:p>
        </p:txBody>
      </p:sp>
      <p:pic>
        <p:nvPicPr>
          <p:cNvPr id="5" name="Image 4" descr="Une image contenant nature, extérieur, montagne, neige&#10;&#10;Description générée automatiquement">
            <a:extLst>
              <a:ext uri="{FF2B5EF4-FFF2-40B4-BE49-F238E27FC236}">
                <a16:creationId xmlns:a16="http://schemas.microsoft.com/office/drawing/2014/main" id="{4D040AF3-F435-4382-A5CD-81CBA09F1E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34" r="23413" b="-1"/>
          <a:stretch/>
        </p:blipFill>
        <p:spPr>
          <a:xfrm>
            <a:off x="6357257" y="10"/>
            <a:ext cx="5833220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09006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BB3A2D-0810-0F43-9560-50686D41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535" y="82296"/>
            <a:ext cx="6680512" cy="98200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900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HDJ </a:t>
            </a:r>
            <a:r>
              <a:rPr lang="fr-FR" sz="4900" dirty="0" err="1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Onco</a:t>
            </a:r>
            <a:r>
              <a:rPr lang="fr-FR" sz="4900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-Hémato</a:t>
            </a:r>
            <a:endParaRPr lang="fr-FR" sz="3600" dirty="0">
              <a:solidFill>
                <a:schemeClr val="tx2">
                  <a:lumMod val="50000"/>
                  <a:lumOff val="5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F9988"/>
          </a:solidFill>
          <a:ln w="38100" cap="rnd">
            <a:solidFill>
              <a:srgbClr val="BF998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18C072-9BB8-DA4F-910B-3D41F7E48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112" y="1214126"/>
            <a:ext cx="7535442" cy="5486550"/>
          </a:xfrm>
        </p:spPr>
        <p:txBody>
          <a:bodyPr>
            <a:noAutofit/>
          </a:bodyPr>
          <a:lstStyle/>
          <a:p>
            <a:pPr marL="457200" lvl="1" indent="0" algn="just">
              <a:lnSpc>
                <a:spcPct val="120000"/>
              </a:lnSpc>
              <a:buNone/>
            </a:pPr>
            <a:endParaRPr lang="fr-FR" altLang="fr-FR" sz="2000" dirty="0">
              <a:latin typeface="Abadi" panose="020B0604020104020204" pitchFamily="34" charset="0"/>
            </a:endParaRPr>
          </a:p>
          <a:p>
            <a:pPr lvl="1" algn="just">
              <a:lnSpc>
                <a:spcPct val="120000"/>
              </a:lnSpc>
            </a:pPr>
            <a:r>
              <a:rPr lang="fr-FR" altLang="fr-FR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MISSIONS</a:t>
            </a:r>
            <a:r>
              <a:rPr lang="fr-FR" altLang="fr-FR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 </a:t>
            </a:r>
          </a:p>
          <a:p>
            <a:pPr lvl="1" algn="just">
              <a:lnSpc>
                <a:spcPct val="120000"/>
              </a:lnSpc>
              <a:buFont typeface="Wingdings" charset="2"/>
              <a:buChar char="§"/>
            </a:pPr>
            <a:endParaRPr lang="fr-FR" altLang="fr-FR" sz="2000" dirty="0">
              <a:latin typeface="Abadi" panose="020B0604020104020204" pitchFamily="34" charset="0"/>
            </a:endParaRP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altLang="fr-FR" sz="2800" dirty="0">
                <a:latin typeface="Abadi" panose="020B0604020104020204" pitchFamily="34" charset="0"/>
              </a:rPr>
              <a:t>Consultations : </a:t>
            </a:r>
          </a:p>
          <a:p>
            <a:pPr lvl="2" algn="just">
              <a:lnSpc>
                <a:spcPct val="120000"/>
              </a:lnSpc>
              <a:buFont typeface="Wingdings" charset="2"/>
              <a:buChar char="§"/>
            </a:pPr>
            <a:r>
              <a:rPr lang="fr-FR" altLang="fr-FR" sz="2400" dirty="0">
                <a:latin typeface="Abadi" panose="020B0604020104020204" pitchFamily="34" charset="0"/>
              </a:rPr>
              <a:t>HDJ thérapie orale / HDJ </a:t>
            </a:r>
            <a:r>
              <a:rPr lang="fr-FR" altLang="fr-FR" sz="2400" dirty="0" err="1">
                <a:latin typeface="Abadi" panose="020B0604020104020204" pitchFamily="34" charset="0"/>
              </a:rPr>
              <a:t>Onco</a:t>
            </a:r>
            <a:r>
              <a:rPr lang="fr-FR" altLang="fr-FR" sz="2400" dirty="0">
                <a:latin typeface="Abadi" panose="020B0604020104020204" pitchFamily="34" charset="0"/>
              </a:rPr>
              <a:t>-gériatrique/ inter cure de chimio</a:t>
            </a:r>
          </a:p>
          <a:p>
            <a:pPr lvl="2" algn="just">
              <a:lnSpc>
                <a:spcPct val="120000"/>
              </a:lnSpc>
              <a:buFont typeface="Wingdings" charset="2"/>
              <a:buChar char="§"/>
            </a:pPr>
            <a:r>
              <a:rPr lang="fr-FR" altLang="fr-FR" sz="2400" dirty="0">
                <a:latin typeface="Abadi" panose="020B0604020104020204" pitchFamily="34" charset="0"/>
              </a:rPr>
              <a:t>Pré-cancer (Programme interception)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altLang="fr-FR" sz="2800" dirty="0">
                <a:latin typeface="Abadi" panose="020B0604020104020204" pitchFamily="34" charset="0"/>
              </a:rPr>
              <a:t>Coordinations</a:t>
            </a:r>
          </a:p>
          <a:p>
            <a:pPr lvl="2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altLang="fr-FR" sz="2400" dirty="0">
                <a:latin typeface="Abadi" panose="020B0604020104020204" pitchFamily="34" charset="0"/>
              </a:rPr>
              <a:t>Lien ville hôpital</a:t>
            </a:r>
          </a:p>
          <a:p>
            <a:pPr lvl="2" algn="just">
              <a:lnSpc>
                <a:spcPct val="120000"/>
              </a:lnSpc>
              <a:buFont typeface="Wingdings" charset="2"/>
              <a:buChar char="§"/>
            </a:pPr>
            <a:r>
              <a:rPr lang="fr-FR" altLang="fr-FR" sz="2400" dirty="0">
                <a:latin typeface="Abadi" panose="020B0604020104020204" pitchFamily="34" charset="0"/>
              </a:rPr>
              <a:t>Programmation traitement (FER, CGR, CHIMIO..)</a:t>
            </a:r>
          </a:p>
          <a:p>
            <a:pPr lvl="1" algn="just">
              <a:lnSpc>
                <a:spcPct val="120000"/>
              </a:lnSpc>
              <a:buFont typeface="Wingdings" charset="2"/>
              <a:buChar char="§"/>
            </a:pPr>
            <a:endParaRPr lang="fr-FR" altLang="fr-FR" sz="2000" dirty="0">
              <a:latin typeface="Abadi" panose="020B0604020104020204" pitchFamily="34" charset="0"/>
            </a:endParaRPr>
          </a:p>
          <a:p>
            <a:pPr lvl="1" algn="just">
              <a:lnSpc>
                <a:spcPct val="120000"/>
              </a:lnSpc>
              <a:buFont typeface="Wingdings" charset="2"/>
              <a:buChar char="§"/>
            </a:pPr>
            <a:endParaRPr lang="fr-FR" altLang="fr-FR" sz="2000" dirty="0">
              <a:latin typeface="Abadi" panose="020B0604020104020204" pitchFamily="34" charset="0"/>
            </a:endParaRPr>
          </a:p>
          <a:p>
            <a:pPr lvl="1" algn="just">
              <a:lnSpc>
                <a:spcPct val="120000"/>
              </a:lnSpc>
              <a:buFont typeface="Wingdings" charset="2"/>
              <a:buChar char="§"/>
            </a:pPr>
            <a:endParaRPr lang="fr-FR" altLang="fr-FR" sz="2000" dirty="0">
              <a:latin typeface="Abadi" panose="020B0604020104020204" pitchFamily="34" charset="0"/>
            </a:endParaRPr>
          </a:p>
          <a:p>
            <a:pPr algn="just">
              <a:lnSpc>
                <a:spcPct val="100000"/>
              </a:lnSpc>
            </a:pPr>
            <a:endParaRPr lang="fr-FR" sz="1600" dirty="0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FAA1D500-FBB8-49DD-BDCC-276F9BDEAB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98" r="24570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96962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1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3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rgbClr val="BF9988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F2BAE0F-A5E0-F94C-969D-2B7183FC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297050"/>
            <a:ext cx="4118725" cy="2414488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FR" sz="6000" dirty="0">
                <a:solidFill>
                  <a:schemeClr val="bg1"/>
                </a:solidFill>
                <a:latin typeface="Baskerville Old Face" panose="02020602080505020303" pitchFamily="18" charset="0"/>
                <a:cs typeface="Arial Black" panose="020B0604020202020204" pitchFamily="34" charset="0"/>
              </a:rPr>
              <a:t>La </a:t>
            </a:r>
            <a:br>
              <a:rPr lang="fr-FR" sz="6000" dirty="0">
                <a:solidFill>
                  <a:schemeClr val="bg1"/>
                </a:solidFill>
                <a:latin typeface="Baskerville Old Face" panose="02020602080505020303" pitchFamily="18" charset="0"/>
                <a:cs typeface="Arial Black" panose="020B0604020202020204" pitchFamily="34" charset="0"/>
              </a:rPr>
            </a:br>
            <a:r>
              <a:rPr lang="fr-FR" sz="6000" dirty="0">
                <a:solidFill>
                  <a:schemeClr val="bg1"/>
                </a:solidFill>
                <a:latin typeface="Baskerville Old Face" panose="02020602080505020303" pitchFamily="18" charset="0"/>
                <a:cs typeface="Arial Black" panose="020B0604020202020204" pitchFamily="34" charset="0"/>
              </a:rPr>
              <a:t>Transfusion</a:t>
            </a:r>
            <a:br>
              <a:rPr lang="fr-FR" sz="6000" dirty="0">
                <a:solidFill>
                  <a:schemeClr val="bg1"/>
                </a:solidFill>
                <a:latin typeface="Baskerville Old Face" panose="02020602080505020303" pitchFamily="18" charset="0"/>
                <a:cs typeface="Arial Black" panose="020B0604020202020204" pitchFamily="34" charset="0"/>
              </a:rPr>
            </a:br>
            <a:r>
              <a:rPr lang="fr-FR" sz="6000" dirty="0">
                <a:solidFill>
                  <a:schemeClr val="bg1"/>
                </a:solidFill>
                <a:latin typeface="Baskerville Old Face" panose="02020602080505020303" pitchFamily="18" charset="0"/>
                <a:cs typeface="Arial Black" panose="020B0604020202020204" pitchFamily="34" charset="0"/>
              </a:rPr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965C2A-291F-0D40-AE9B-4A801B8F1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199" y="229745"/>
            <a:ext cx="6052457" cy="624600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fr-FR" sz="3400" dirty="0">
              <a:latin typeface="Abadi" panose="020B0604020104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fr-FR" sz="3400" dirty="0">
              <a:latin typeface="Abadi" panose="020B0604020104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3400" dirty="0">
                <a:latin typeface="Abadi" panose="020B0604020104020204" pitchFamily="34" charset="0"/>
              </a:rPr>
              <a:t>Bilan martial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3400" dirty="0">
                <a:latin typeface="Abadi" panose="020B0604020104020204" pitchFamily="34" charset="0"/>
              </a:rPr>
              <a:t>1</a:t>
            </a:r>
            <a:r>
              <a:rPr lang="fr-FR" sz="3400" baseline="30000" dirty="0">
                <a:latin typeface="Abadi" panose="020B0604020104020204" pitchFamily="34" charset="0"/>
              </a:rPr>
              <a:t>ère</a:t>
            </a:r>
            <a:r>
              <a:rPr lang="fr-FR" sz="3400" dirty="0">
                <a:latin typeface="Abadi" panose="020B0604020104020204" pitchFamily="34" charset="0"/>
              </a:rPr>
              <a:t> prescription oncologue référent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3400" dirty="0">
                <a:latin typeface="Abadi" panose="020B0604020104020204" pitchFamily="34" charset="0"/>
              </a:rPr>
              <a:t>Consignes transfusionnelles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3400" dirty="0">
                <a:latin typeface="Abadi" panose="020B0604020104020204" pitchFamily="34" charset="0"/>
              </a:rPr>
              <a:t>Carte de groupe + RAI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3400" dirty="0">
                <a:latin typeface="Abadi" panose="020B0604020104020204" pitchFamily="34" charset="0"/>
              </a:rPr>
              <a:t>Coordination HDJ</a:t>
            </a:r>
            <a:endParaRPr lang="fr-FR" dirty="0">
              <a:latin typeface="Abadi" panose="020B0604020104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r-FR" sz="3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505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4" name="Rectangle 2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56212E0-6CAE-B248-87D0-E3C204EB7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666987"/>
            <a:ext cx="6894576" cy="94303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dirty="0">
                <a:solidFill>
                  <a:schemeClr val="tx2">
                    <a:lumMod val="50000"/>
                    <a:lumOff val="50000"/>
                  </a:schemeClr>
                </a:solidFill>
                <a:latin typeface="Baskerville Old Face" panose="02020602080505020303" pitchFamily="18" charset="0"/>
              </a:rPr>
              <a:t>Pers</a:t>
            </a:r>
            <a:r>
              <a:rPr lang="fr-FR" sz="60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Baskerville Old Face" panose="02020602080505020303" pitchFamily="18" charset="0"/>
              </a:rPr>
              <a:t>pectives</a:t>
            </a:r>
            <a:r>
              <a:rPr lang="en-US" sz="6000" dirty="0">
                <a:solidFill>
                  <a:schemeClr val="tx2">
                    <a:lumMod val="50000"/>
                    <a:lumOff val="50000"/>
                  </a:schemeClr>
                </a:solidFill>
                <a:latin typeface="Baskerville Old Face" panose="02020602080505020303" pitchFamily="18" charset="0"/>
              </a:rPr>
              <a:t> IPA</a:t>
            </a:r>
          </a:p>
        </p:txBody>
      </p:sp>
      <p:sp>
        <p:nvSpPr>
          <p:cNvPr id="3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F9988"/>
          </a:solidFill>
          <a:ln w="38100" cap="rnd">
            <a:solidFill>
              <a:srgbClr val="BF998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3762C4C-1DB4-D04E-89A3-C081224A3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latin typeface="Abadi" panose="020B0604020104020204" pitchFamily="34" charset="0"/>
              </a:rPr>
              <a:t>Creation de </a:t>
            </a:r>
            <a:r>
              <a:rPr lang="fr-FR" dirty="0">
                <a:latin typeface="Abadi" panose="020B0604020104020204" pitchFamily="34" charset="0"/>
              </a:rPr>
              <a:t>programmes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d’ETP</a:t>
            </a:r>
            <a:r>
              <a:rPr lang="en-US" dirty="0">
                <a:latin typeface="Abadi" panose="020B0604020104020204" pitchFamily="34" charset="0"/>
              </a:rPr>
              <a:t> 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fr-FR" dirty="0">
                <a:latin typeface="Abadi" panose="020B0604020104020204" pitchFamily="34" charset="0"/>
              </a:rPr>
              <a:t>Ecriture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fr-FR" dirty="0">
                <a:latin typeface="Abadi" panose="020B0604020104020204" pitchFamily="34" charset="0"/>
              </a:rPr>
              <a:t>d’articles</a:t>
            </a:r>
            <a:r>
              <a:rPr lang="en-US" dirty="0">
                <a:latin typeface="Abadi" panose="020B0604020104020204" pitchFamily="34" charset="0"/>
              </a:rPr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fr-FR" dirty="0">
                <a:latin typeface="Abadi" panose="020B0604020104020204" pitchFamily="34" charset="0"/>
              </a:rPr>
              <a:t>Poursuivre</a:t>
            </a:r>
            <a:r>
              <a:rPr lang="en-US" dirty="0">
                <a:latin typeface="Abadi" panose="020B0604020104020204" pitchFamily="34" charset="0"/>
              </a:rPr>
              <a:t> la recherche </a:t>
            </a:r>
            <a:r>
              <a:rPr lang="fr-FR" dirty="0">
                <a:latin typeface="Abadi" panose="020B0604020104020204" pitchFamily="34" charset="0"/>
              </a:rPr>
              <a:t>en Soins Infirmiers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latin typeface="Abadi" panose="020B0604020104020204" pitchFamily="34" charset="0"/>
              </a:rPr>
              <a:t>Consultation post-cancer </a:t>
            </a:r>
          </a:p>
          <a:p>
            <a:endParaRPr lang="en-US" dirty="0"/>
          </a:p>
        </p:txBody>
      </p:sp>
      <p:pic>
        <p:nvPicPr>
          <p:cNvPr id="36" name="Picture 22">
            <a:extLst>
              <a:ext uri="{FF2B5EF4-FFF2-40B4-BE49-F238E27FC236}">
                <a16:creationId xmlns:a16="http://schemas.microsoft.com/office/drawing/2014/main" id="{5A3BC1DF-D5D5-40B1-8ADF-0588F8125A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74" r="36605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30353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BB3A2D-0810-0F43-9560-50686D41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2862" y="197722"/>
            <a:ext cx="6680512" cy="157575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5600" dirty="0">
                <a:solidFill>
                  <a:schemeClr val="tx2">
                    <a:lumMod val="50000"/>
                    <a:lumOff val="50000"/>
                  </a:schemeClr>
                </a:solidFill>
                <a:latin typeface="Baskerville Old Face" panose="02020602080505020303" pitchFamily="18" charset="0"/>
              </a:rPr>
              <a:t>Ce qu’il faut retenir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F9988"/>
          </a:solidFill>
          <a:ln w="38100" cap="rnd">
            <a:solidFill>
              <a:srgbClr val="BF998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18C072-9BB8-DA4F-910B-3D41F7E48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7932" y="3040168"/>
            <a:ext cx="7535442" cy="4399972"/>
          </a:xfrm>
        </p:spPr>
        <p:txBody>
          <a:bodyPr>
            <a:noAutofit/>
          </a:bodyPr>
          <a:lstStyle/>
          <a:p>
            <a:pPr lvl="1" algn="just">
              <a:lnSpc>
                <a:spcPct val="120000"/>
              </a:lnSpc>
            </a:pPr>
            <a:r>
              <a:rPr lang="fr-FR" altLang="fr-FR" sz="2800" dirty="0">
                <a:latin typeface="Baskerville Old Face" panose="02020602080505020303" pitchFamily="18" charset="0"/>
              </a:rPr>
              <a:t>Personne ressource</a:t>
            </a:r>
          </a:p>
          <a:p>
            <a:pPr lvl="1" algn="just">
              <a:lnSpc>
                <a:spcPct val="120000"/>
              </a:lnSpc>
            </a:pPr>
            <a:r>
              <a:rPr lang="fr-FR" altLang="fr-FR" sz="2800" dirty="0">
                <a:latin typeface="Baskerville Old Face" panose="02020602080505020303" pitchFamily="18" charset="0"/>
              </a:rPr>
              <a:t>Collaboration IPA et médecins, </a:t>
            </a:r>
          </a:p>
          <a:p>
            <a:pPr lvl="1" algn="just">
              <a:lnSpc>
                <a:spcPct val="120000"/>
              </a:lnSpc>
            </a:pPr>
            <a:r>
              <a:rPr lang="fr-FR" altLang="fr-FR" sz="2800" dirty="0">
                <a:latin typeface="Baskerville Old Face" panose="02020602080505020303" pitchFamily="18" charset="0"/>
              </a:rPr>
              <a:t>Autonomie dans les prises de décisions complexes</a:t>
            </a:r>
          </a:p>
          <a:p>
            <a:pPr lvl="1" algn="just">
              <a:lnSpc>
                <a:spcPct val="120000"/>
              </a:lnSpc>
            </a:pPr>
            <a:r>
              <a:rPr lang="fr-FR" altLang="fr-FR" sz="2800" dirty="0">
                <a:latin typeface="Baskerville Old Face" panose="02020602080505020303" pitchFamily="18" charset="0"/>
              </a:rPr>
              <a:t>Raisonnement clinique infirmier.</a:t>
            </a:r>
          </a:p>
          <a:p>
            <a:pPr lvl="1" algn="just">
              <a:lnSpc>
                <a:spcPct val="120000"/>
              </a:lnSpc>
            </a:pPr>
            <a:r>
              <a:rPr lang="fr-FR" altLang="fr-FR" sz="2800" dirty="0">
                <a:latin typeface="Baskerville Old Face" panose="02020602080505020303" pitchFamily="18" charset="0"/>
              </a:rPr>
              <a:t>Amélioration de la qualité des soins.</a:t>
            </a:r>
          </a:p>
          <a:p>
            <a:pPr algn="just">
              <a:lnSpc>
                <a:spcPct val="100000"/>
              </a:lnSpc>
            </a:pPr>
            <a:endParaRPr lang="fr-FR" sz="1600" dirty="0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FAA1D500-FBB8-49DD-BDCC-276F9BDEAB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98" r="24570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39824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BA43D1D-9959-124A-9F6A-E14B8180F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640080"/>
            <a:ext cx="6894576" cy="3566160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8200" dirty="0">
                <a:solidFill>
                  <a:schemeClr val="tx2">
                    <a:lumMod val="50000"/>
                    <a:lumOff val="50000"/>
                  </a:schemeClr>
                </a:solidFill>
                <a:latin typeface="Baskerville Old Face" panose="02020602080505020303" pitchFamily="18" charset="0"/>
              </a:rPr>
              <a:t>Merci de votre attention.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3268CE2-4E76-45F8-AD54-C06B4B9947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14" r="14934"/>
          <a:stretch/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641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F9988"/>
          </a:solidFill>
          <a:ln w="38100" cap="rnd">
            <a:solidFill>
              <a:srgbClr val="BF998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0237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272441"/>
      </a:dk2>
      <a:lt2>
        <a:srgbClr val="E2E6E8"/>
      </a:lt2>
      <a:accent1>
        <a:srgbClr val="BF9988"/>
      </a:accent1>
      <a:accent2>
        <a:srgbClr val="AFA077"/>
      </a:accent2>
      <a:accent3>
        <a:srgbClr val="A1A77E"/>
      </a:accent3>
      <a:accent4>
        <a:srgbClr val="8CAA74"/>
      </a:accent4>
      <a:accent5>
        <a:srgbClr val="82AC81"/>
      </a:accent5>
      <a:accent6>
        <a:srgbClr val="77AE8D"/>
      </a:accent6>
      <a:hlink>
        <a:srgbClr val="5E899D"/>
      </a:hlink>
      <a:folHlink>
        <a:srgbClr val="7F7F7F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231</Words>
  <Application>Microsoft Office PowerPoint</Application>
  <PresentationFormat>Grand écran</PresentationFormat>
  <Paragraphs>71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20" baseType="lpstr">
      <vt:lpstr>Abadi</vt:lpstr>
      <vt:lpstr>Arial</vt:lpstr>
      <vt:lpstr>Baskerville Old Face</vt:lpstr>
      <vt:lpstr>Calibri</vt:lpstr>
      <vt:lpstr>Calibri Light</vt:lpstr>
      <vt:lpstr>Google Sans</vt:lpstr>
      <vt:lpstr>Modern Love</vt:lpstr>
      <vt:lpstr>The Hand</vt:lpstr>
      <vt:lpstr>Wingdings</vt:lpstr>
      <vt:lpstr>SketchyVTI</vt:lpstr>
      <vt:lpstr>Conception personnalisée</vt:lpstr>
      <vt:lpstr> Pratiques avancées en soins infirmiers oncologiques. Partage d’expérience</vt:lpstr>
      <vt:lpstr>Parcours Professionnel</vt:lpstr>
      <vt:lpstr>Expérience Professionnel IPA</vt:lpstr>
      <vt:lpstr>HDJ POST-ALLOGREFFE  IPA</vt:lpstr>
      <vt:lpstr>HDJ Onco-Hémato</vt:lpstr>
      <vt:lpstr>La  Transfusion  </vt:lpstr>
      <vt:lpstr>Perspectives IPA</vt:lpstr>
      <vt:lpstr>Ce qu’il faut retenir</vt:lpstr>
      <vt:lpstr>Merci de votre attention.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INFIRMIERE SPECIALISTE CLINIQUE  ET INFIRMIERE DE PRATIQUE AVANCEE</dc:title>
  <dc:creator>Chauvel Celine</dc:creator>
  <cp:lastModifiedBy>BELOT Benjamin</cp:lastModifiedBy>
  <cp:revision>38</cp:revision>
  <cp:lastPrinted>2020-06-08T13:26:27Z</cp:lastPrinted>
  <dcterms:created xsi:type="dcterms:W3CDTF">2020-06-08T12:49:28Z</dcterms:created>
  <dcterms:modified xsi:type="dcterms:W3CDTF">2025-03-10T09:08:22Z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b78e6a8-b7e9-4604-a9f0-1d955e9f4d13_Enabled">
    <vt:lpwstr>true</vt:lpwstr>
  </property>
  <property fmtid="{D5CDD505-2E9C-101B-9397-08002B2CF9AE}" pid="3" name="MSIP_Label_eb78e6a8-b7e9-4604-a9f0-1d955e9f4d13_SetDate">
    <vt:lpwstr>2023-09-21T17:15:25Z</vt:lpwstr>
  </property>
  <property fmtid="{D5CDD505-2E9C-101B-9397-08002B2CF9AE}" pid="4" name="MSIP_Label_eb78e6a8-b7e9-4604-a9f0-1d955e9f4d13_Method">
    <vt:lpwstr>Privileged</vt:lpwstr>
  </property>
  <property fmtid="{D5CDD505-2E9C-101B-9397-08002B2CF9AE}" pid="5" name="MSIP_Label_eb78e6a8-b7e9-4604-a9f0-1d955e9f4d13_Name">
    <vt:lpwstr>Internal</vt:lpwstr>
  </property>
  <property fmtid="{D5CDD505-2E9C-101B-9397-08002B2CF9AE}" pid="6" name="MSIP_Label_eb78e6a8-b7e9-4604-a9f0-1d955e9f4d13_SiteId">
    <vt:lpwstr>1aa3f197-39d5-4269-bcea-93372aa086d9</vt:lpwstr>
  </property>
  <property fmtid="{D5CDD505-2E9C-101B-9397-08002B2CF9AE}" pid="7" name="MSIP_Label_eb78e6a8-b7e9-4604-a9f0-1d955e9f4d13_ActionId">
    <vt:lpwstr>61399d2c-3ded-43aa-8d18-25a20f7f95fc</vt:lpwstr>
  </property>
  <property fmtid="{D5CDD505-2E9C-101B-9397-08002B2CF9AE}" pid="8" name="MSIP_Label_eb78e6a8-b7e9-4604-a9f0-1d955e9f4d13_ContentBits">
    <vt:lpwstr>0</vt:lpwstr>
  </property>
</Properties>
</file>