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  <p:sldMasterId id="2147483822" r:id="rId2"/>
  </p:sldMasterIdLst>
  <p:notesMasterIdLst>
    <p:notesMasterId r:id="rId17"/>
  </p:notesMasterIdLst>
  <p:sldIdLst>
    <p:sldId id="422" r:id="rId3"/>
    <p:sldId id="396" r:id="rId4"/>
    <p:sldId id="408" r:id="rId5"/>
    <p:sldId id="397" r:id="rId6"/>
    <p:sldId id="398" r:id="rId7"/>
    <p:sldId id="399" r:id="rId8"/>
    <p:sldId id="401" r:id="rId9"/>
    <p:sldId id="411" r:id="rId10"/>
    <p:sldId id="412" r:id="rId11"/>
    <p:sldId id="404" r:id="rId12"/>
    <p:sldId id="423" r:id="rId13"/>
    <p:sldId id="393" r:id="rId14"/>
    <p:sldId id="409" r:id="rId15"/>
    <p:sldId id="410" r:id="rId16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IER, Monique (ARS-GRANDEST)" initials="CM(" lastIdx="21" clrIdx="0">
    <p:extLst>
      <p:ext uri="{19B8F6BF-5375-455C-9EA6-DF929625EA0E}">
        <p15:presenceInfo xmlns:p15="http://schemas.microsoft.com/office/powerpoint/2012/main" userId="S-1-5-21-3177125315-431800771-2236886301-583085" providerId="AD"/>
      </p:ext>
    </p:extLst>
  </p:cmAuthor>
  <p:cmAuthor id="2" name="Marie BABILLOTTE" initials="MB" lastIdx="3" clrIdx="1">
    <p:extLst>
      <p:ext uri="{19B8F6BF-5375-455C-9EA6-DF929625EA0E}">
        <p15:presenceInfo xmlns:p15="http://schemas.microsoft.com/office/powerpoint/2012/main" userId="S-1-5-21-3177125315-431800771-2236886301-6192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3F0"/>
    <a:srgbClr val="FCE4D6"/>
    <a:srgbClr val="A9F81C"/>
    <a:srgbClr val="92D050"/>
    <a:srgbClr val="FFCC66"/>
    <a:srgbClr val="54AE02"/>
    <a:srgbClr val="6699FF"/>
    <a:srgbClr val="FF9999"/>
    <a:srgbClr val="000099"/>
    <a:srgbClr val="005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86364" autoAdjust="0"/>
  </p:normalViewPr>
  <p:slideViewPr>
    <p:cSldViewPr showGuides="1">
      <p:cViewPr varScale="1">
        <p:scale>
          <a:sx n="105" d="100"/>
          <a:sy n="105" d="100"/>
        </p:scale>
        <p:origin x="730" y="62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3112629062720628"/>
          <c:y val="2.93655876932752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31716614820575489"/>
          <c:y val="0.22019074914620132"/>
          <c:w val="0.37135725958764437"/>
          <c:h val="0.47919176422439008"/>
        </c:manualLayout>
      </c:layout>
      <c:pieChart>
        <c:varyColors val="1"/>
        <c:ser>
          <c:idx val="0"/>
          <c:order val="0"/>
          <c:tx>
            <c:strRef>
              <c:f>Feuil1!$A$2</c:f>
              <c:strCache>
                <c:ptCount val="1"/>
                <c:pt idx="0">
                  <c:v>Diagnostic envisagé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7C-4CA7-B7A2-B010423C9B1D}"/>
              </c:ext>
            </c:extLst>
          </c:dPt>
          <c:dPt>
            <c:idx val="1"/>
            <c:bubble3D val="0"/>
            <c:spPr>
              <a:solidFill>
                <a:srgbClr val="FF6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7C-4CA7-B7A2-B010423C9B1D}"/>
              </c:ext>
            </c:extLst>
          </c:dPt>
          <c:dPt>
            <c:idx val="2"/>
            <c:bubble3D val="0"/>
            <c:spPr>
              <a:solidFill>
                <a:srgbClr val="FF7C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7C-4CA7-B7A2-B010423C9B1D}"/>
              </c:ext>
            </c:extLst>
          </c:dPt>
          <c:dPt>
            <c:idx val="3"/>
            <c:bubble3D val="0"/>
            <c:spPr>
              <a:solidFill>
                <a:srgbClr val="E21E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B7C-4CA7-B7A2-B010423C9B1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B7C-4CA7-B7A2-B010423C9B1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B7C-4CA7-B7A2-B010423C9B1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B7C-4CA7-B7A2-B010423C9B1D}"/>
              </c:ext>
            </c:extLst>
          </c:dPt>
          <c:dPt>
            <c:idx val="7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B7C-4CA7-B7A2-B010423C9B1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B7C-4CA7-B7A2-B010423C9B1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B7C-4CA7-B7A2-B010423C9B1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B7C-4CA7-B7A2-B010423C9B1D}"/>
              </c:ext>
            </c:extLst>
          </c:dPt>
          <c:dLbls>
            <c:dLbl>
              <c:idx val="1"/>
              <c:layout>
                <c:manualLayout>
                  <c:x val="1.7539605814407718E-2"/>
                  <c:y val="-2.0005017584668851E-2"/>
                </c:manualLayout>
              </c:layout>
              <c:tx>
                <c:rich>
                  <a:bodyPr/>
                  <a:lstStyle/>
                  <a:p>
                    <a:fld id="{63D7B7AB-A165-493C-8C9A-0BC3C86311ED}" type="VALUE">
                      <a:rPr lang="en-US" smtClean="0"/>
                      <a:pPr/>
                      <a:t>[VALEUR]</a:t>
                    </a:fld>
                    <a:endParaRPr lang="en-US" dirty="0"/>
                  </a:p>
                  <a:p>
                    <a:r>
                      <a:rPr lang="en-US" dirty="0"/>
                      <a:t> </a:t>
                    </a:r>
                    <a:r>
                      <a:rPr lang="en-US" dirty="0" err="1"/>
                      <a:t>Allergie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B7C-4CA7-B7A2-B010423C9B1D}"/>
                </c:ext>
              </c:extLst>
            </c:dLbl>
            <c:dLbl>
              <c:idx val="2"/>
              <c:layout>
                <c:manualLayout>
                  <c:x val="3.5927907651837968E-2"/>
                  <c:y val="-1.6996779034357739E-2"/>
                </c:manualLayout>
              </c:layout>
              <c:tx>
                <c:rich>
                  <a:bodyPr/>
                  <a:lstStyle/>
                  <a:p>
                    <a:fld id="{49345E09-3086-4ACE-B68E-C0C6DFEE0527}" type="VALUE">
                      <a:rPr lang="en-US" smtClean="0"/>
                      <a:pPr/>
                      <a:t>[VALEUR]</a:t>
                    </a:fld>
                    <a:r>
                      <a:rPr lang="en-US"/>
                      <a:t> HTA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B7C-4CA7-B7A2-B010423C9B1D}"/>
                </c:ext>
              </c:extLst>
            </c:dLbl>
            <c:dLbl>
              <c:idx val="3"/>
              <c:layout>
                <c:manualLayout>
                  <c:x val="4.9951215097964026E-2"/>
                  <c:y val="-1.3660778904871681E-2"/>
                </c:manualLayout>
              </c:layout>
              <c:tx>
                <c:rich>
                  <a:bodyPr/>
                  <a:lstStyle/>
                  <a:p>
                    <a:fld id="{5304C699-F7C9-4CF8-A4E9-85BF6422351E}" type="VALUE">
                      <a:rPr lang="en-US" smtClean="0"/>
                      <a:pPr/>
                      <a:t>[VALEUR]</a:t>
                    </a:fld>
                    <a:r>
                      <a:rPr lang="en-US"/>
                      <a:t> TACO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B7C-4CA7-B7A2-B010423C9B1D}"/>
                </c:ext>
              </c:extLst>
            </c:dLbl>
            <c:dLbl>
              <c:idx val="4"/>
              <c:layout>
                <c:manualLayout>
                  <c:x val="3.7506137310908107E-2"/>
                  <c:y val="2.2295880262394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B7C-4CA7-B7A2-B010423C9B1D}"/>
                </c:ext>
              </c:extLst>
            </c:dLbl>
            <c:dLbl>
              <c:idx val="5"/>
              <c:layout>
                <c:manualLayout>
                  <c:x val="5.9010580365622456E-2"/>
                  <c:y val="2.7660591612540725E-2"/>
                </c:manualLayout>
              </c:layout>
              <c:tx>
                <c:rich>
                  <a:bodyPr/>
                  <a:lstStyle/>
                  <a:p>
                    <a:fld id="{8CC3692B-ED74-4243-BB89-5865F26EF373}" type="VALUE">
                      <a:rPr lang="en-US" smtClean="0"/>
                      <a:pPr/>
                      <a:t>[VALEUR]</a:t>
                    </a:fld>
                    <a:r>
                      <a:rPr lang="en-US"/>
                      <a:t> RFNH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B7C-4CA7-B7A2-B010423C9B1D}"/>
                </c:ext>
              </c:extLst>
            </c:dLbl>
            <c:dLbl>
              <c:idx val="6"/>
              <c:layout>
                <c:manualLayout>
                  <c:x val="3.9537273636262638E-2"/>
                  <c:y val="8.84667232397411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B7C-4CA7-B7A2-B010423C9B1D}"/>
                </c:ext>
              </c:extLst>
            </c:dLbl>
            <c:dLbl>
              <c:idx val="7"/>
              <c:layout>
                <c:manualLayout>
                  <c:x val="-2.8849617067637646E-2"/>
                  <c:y val="-2.9678608672328598E-2"/>
                </c:manualLayout>
              </c:layout>
              <c:tx>
                <c:rich>
                  <a:bodyPr/>
                  <a:lstStyle/>
                  <a:p>
                    <a:fld id="{29A93845-E571-49B6-9699-7F37BAF7ACC9}" type="VALUE">
                      <a:rPr lang="en-US" smtClean="0"/>
                      <a:pPr/>
                      <a:t>[VALEUR]</a:t>
                    </a:fld>
                    <a:r>
                      <a:rPr lang="en-US"/>
                      <a:t> Allo-immunisations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B7C-4CA7-B7A2-B010423C9B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Feuil1!$B$1:$L$1</c:f>
              <c:strCache>
                <c:ptCount val="11"/>
                <c:pt idx="0">
                  <c:v>ATR</c:v>
                </c:pt>
                <c:pt idx="1">
                  <c:v>AIIergie</c:v>
                </c:pt>
                <c:pt idx="2">
                  <c:v>réaction hypertensive</c:v>
                </c:pt>
                <c:pt idx="3">
                  <c:v>TACO</c:v>
                </c:pt>
                <c:pt idx="4">
                  <c:v>Hémolyse autre</c:v>
                </c:pt>
                <c:pt idx="5">
                  <c:v>RFNH</c:v>
                </c:pt>
                <c:pt idx="6">
                  <c:v>Incompatibilité immuno</c:v>
                </c:pt>
                <c:pt idx="7">
                  <c:v>Allo-immunisation isolée</c:v>
                </c:pt>
                <c:pt idx="8">
                  <c:v>Dg non précisé</c:v>
                </c:pt>
                <c:pt idx="9">
                  <c:v>réaction hypotensive</c:v>
                </c:pt>
                <c:pt idx="10">
                  <c:v>Dg non listé</c:v>
                </c:pt>
              </c:strCache>
            </c:strRef>
          </c:cat>
          <c:val>
            <c:numRef>
              <c:f>Feuil1!$B$2:$L$2</c:f>
              <c:numCache>
                <c:formatCode>General</c:formatCode>
                <c:ptCount val="11"/>
                <c:pt idx="0">
                  <c:v>3</c:v>
                </c:pt>
                <c:pt idx="1">
                  <c:v>78</c:v>
                </c:pt>
                <c:pt idx="2">
                  <c:v>50</c:v>
                </c:pt>
                <c:pt idx="3">
                  <c:v>34</c:v>
                </c:pt>
                <c:pt idx="4">
                  <c:v>10</c:v>
                </c:pt>
                <c:pt idx="5">
                  <c:v>143</c:v>
                </c:pt>
                <c:pt idx="6">
                  <c:v>29</c:v>
                </c:pt>
                <c:pt idx="7">
                  <c:v>435</c:v>
                </c:pt>
                <c:pt idx="8">
                  <c:v>13</c:v>
                </c:pt>
                <c:pt idx="9">
                  <c:v>5</c:v>
                </c:pt>
                <c:pt idx="1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B7C-4CA7-B7A2-B010423C9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Diagnostics </a:t>
            </a:r>
            <a:r>
              <a:rPr lang="en-US" b="1" dirty="0" err="1"/>
              <a:t>Imputabilité</a:t>
            </a:r>
            <a:r>
              <a:rPr lang="en-US" b="1" dirty="0"/>
              <a:t> </a:t>
            </a:r>
            <a:r>
              <a:rPr lang="en-US" b="1" dirty="0" err="1"/>
              <a:t>exclue</a:t>
            </a:r>
            <a:r>
              <a:rPr lang="en-US" b="1" dirty="0"/>
              <a:t> </a:t>
            </a:r>
            <a:r>
              <a:rPr lang="en-US" b="1" dirty="0" err="1"/>
              <a:t>ou</a:t>
            </a:r>
            <a:r>
              <a:rPr lang="en-US" b="1" dirty="0"/>
              <a:t> NE </a:t>
            </a:r>
          </a:p>
        </c:rich>
      </c:tx>
      <c:layout>
        <c:manualLayout>
          <c:xMode val="edge"/>
          <c:yMode val="edge"/>
          <c:x val="0.19229532718924336"/>
          <c:y val="1.58090515533793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Feuil1!$C$2</c:f>
              <c:strCache>
                <c:ptCount val="1"/>
                <c:pt idx="0">
                  <c:v>Diagnostics I0 ou NE 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72-4C8E-935D-C14702EFEF12}"/>
              </c:ext>
            </c:extLst>
          </c:dPt>
          <c:dPt>
            <c:idx val="1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72-4C8E-935D-C14702EFEF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072-4C8E-935D-C14702EFEF12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072-4C8E-935D-C14702EFEF12}"/>
              </c:ext>
            </c:extLst>
          </c:dPt>
          <c:dPt>
            <c:idx val="4"/>
            <c:bubble3D val="0"/>
            <c:spPr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74000">
                    <a:schemeClr val="accent4">
                      <a:lumMod val="45000"/>
                      <a:lumOff val="55000"/>
                    </a:schemeClr>
                  </a:gs>
                  <a:gs pos="83000">
                    <a:schemeClr val="accent4">
                      <a:lumMod val="45000"/>
                      <a:lumOff val="55000"/>
                    </a:schemeClr>
                  </a:gs>
                  <a:gs pos="100000">
                    <a:schemeClr val="accent4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072-4C8E-935D-C14702EFEF12}"/>
              </c:ext>
            </c:extLst>
          </c:dPt>
          <c:dPt>
            <c:idx val="5"/>
            <c:bubble3D val="0"/>
            <c:spPr>
              <a:solidFill>
                <a:srgbClr val="FFCC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072-4C8E-935D-C14702EFEF12}"/>
              </c:ext>
            </c:extLst>
          </c:dPt>
          <c:dPt>
            <c:idx val="6"/>
            <c:bubble3D val="0"/>
            <c:spPr>
              <a:solidFill>
                <a:srgbClr val="FFFF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072-4C8E-935D-C14702EFEF12}"/>
              </c:ext>
            </c:extLst>
          </c:dPt>
          <c:dPt>
            <c:idx val="7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072-4C8E-935D-C14702EFEF12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072-4C8E-935D-C14702EFEF12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072-4C8E-935D-C14702EFEF12}"/>
              </c:ext>
            </c:extLst>
          </c:dPt>
          <c:dPt>
            <c:idx val="10"/>
            <c:bubble3D val="0"/>
            <c:spPr>
              <a:solidFill>
                <a:srgbClr val="FF6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072-4C8E-935D-C14702EFEF12}"/>
              </c:ext>
            </c:extLst>
          </c:dPt>
          <c:dPt>
            <c:idx val="1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7072-4C8E-935D-C14702EFEF12}"/>
              </c:ext>
            </c:extLst>
          </c:dPt>
          <c:dLbls>
            <c:dLbl>
              <c:idx val="0"/>
              <c:layout>
                <c:manualLayout>
                  <c:x val="0.10650969974184012"/>
                  <c:y val="-1.49190143989961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8E70603-4530-4062-A4BE-161AAD8B8DD0}" type="VALUE">
                      <a:rPr lang="en-US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pPr>
                        <a:defRPr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defRPr>
                      </a:pPr>
                      <a:t>[VALEUR]</a:t>
                    </a:fld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Dg non</a:t>
                    </a:r>
                  </a:p>
                  <a:p>
                    <a:pPr>
                      <a:defR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defRPr>
                    </a:pPr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</a:t>
                    </a:r>
                    <a:r>
                      <a:rPr lang="en-US" dirty="0" err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listé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072-4C8E-935D-C14702EFEF12}"/>
                </c:ext>
              </c:extLst>
            </c:dLbl>
            <c:dLbl>
              <c:idx val="1"/>
              <c:layout>
                <c:manualLayout>
                  <c:x val="5.7311859742624142E-2"/>
                  <c:y val="-2.8009407008077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72-4C8E-935D-C14702EFEF12}"/>
                </c:ext>
              </c:extLst>
            </c:dLbl>
            <c:dLbl>
              <c:idx val="3"/>
              <c:layout>
                <c:manualLayout>
                  <c:x val="2.5931769848192322E-2"/>
                  <c:y val="6.474242293631971E-3"/>
                </c:manualLayout>
              </c:layout>
              <c:tx>
                <c:rich>
                  <a:bodyPr/>
                  <a:lstStyle/>
                  <a:p>
                    <a:fld id="{E1EA76B4-CE80-4570-A091-1C9597DA36C2}" type="VALUE">
                      <a:rPr lang="en-US" smtClean="0"/>
                      <a:pPr/>
                      <a:t>[VALEUR]</a:t>
                    </a:fld>
                    <a:r>
                      <a:rPr lang="en-US"/>
                      <a:t> HTA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072-4C8E-935D-C14702EFEF12}"/>
                </c:ext>
              </c:extLst>
            </c:dLbl>
            <c:dLbl>
              <c:idx val="4"/>
              <c:layout>
                <c:manualLayout>
                  <c:x val="3.5897603035469808E-2"/>
                  <c:y val="1.8756132620515231E-2"/>
                </c:manualLayout>
              </c:layout>
              <c:tx>
                <c:rich>
                  <a:bodyPr/>
                  <a:lstStyle/>
                  <a:p>
                    <a:fld id="{5F805BE9-2C96-4004-8583-8DE82BCFBD01}" type="VALUE">
                      <a:rPr lang="en-US" smtClean="0"/>
                      <a:pPr/>
                      <a:t>[VALEUR]</a:t>
                    </a:fld>
                    <a:r>
                      <a:rPr lang="en-US"/>
                      <a:t> AII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072-4C8E-935D-C14702EFEF12}"/>
                </c:ext>
              </c:extLst>
            </c:dLbl>
            <c:dLbl>
              <c:idx val="5"/>
              <c:layout>
                <c:manualLayout>
                  <c:x val="5.4785872247436009E-2"/>
                  <c:y val="6.3024588987999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072-4C8E-935D-C14702EFEF12}"/>
                </c:ext>
              </c:extLst>
            </c:dLbl>
            <c:dLbl>
              <c:idx val="6"/>
              <c:layout>
                <c:manualLayout>
                  <c:x val="3.6398105475191282E-2"/>
                  <c:y val="1.98422269103044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072-4C8E-935D-C14702EFEF12}"/>
                </c:ext>
              </c:extLst>
            </c:dLbl>
            <c:dLbl>
              <c:idx val="7"/>
              <c:layout>
                <c:manualLayout>
                  <c:x val="3.2743708335621985E-2"/>
                  <c:y val="3.1602543016647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072-4C8E-935D-C14702EFEF12}"/>
                </c:ext>
              </c:extLst>
            </c:dLbl>
            <c:dLbl>
              <c:idx val="8"/>
              <c:layout>
                <c:manualLayout>
                  <c:x val="5.6026188402702078E-3"/>
                  <c:y val="6.1088602576315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072-4C8E-935D-C14702EFEF12}"/>
                </c:ext>
              </c:extLst>
            </c:dLbl>
            <c:dLbl>
              <c:idx val="9"/>
              <c:layout>
                <c:manualLayout>
                  <c:x val="-6.1917576182465503E-2"/>
                  <c:y val="-1.0661151340859645E-2"/>
                </c:manualLayout>
              </c:layout>
              <c:tx>
                <c:rich>
                  <a:bodyPr/>
                  <a:lstStyle/>
                  <a:p>
                    <a:fld id="{934A7FD3-91D9-40C8-9E9F-8C705CE9AA30}" type="VALUE">
                      <a:rPr lang="en-US" smtClean="0"/>
                      <a:pPr/>
                      <a:t>[VALEUR]</a:t>
                    </a:fld>
                    <a:r>
                      <a:rPr lang="en-US"/>
                      <a:t> IBTT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7072-4C8E-935D-C14702EFEF12}"/>
                </c:ext>
              </c:extLst>
            </c:dLbl>
            <c:dLbl>
              <c:idx val="10"/>
              <c:layout>
                <c:manualLayout>
                  <c:x val="-4.6979082599084551E-2"/>
                  <c:y val="-6.970920369994046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072-4C8E-935D-C14702EFEF12}"/>
                </c:ext>
              </c:extLst>
            </c:dLbl>
            <c:dLbl>
              <c:idx val="11"/>
              <c:layout>
                <c:manualLayout>
                  <c:x val="1.975776684745684E-2"/>
                  <c:y val="-1.8578125189638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072-4C8E-935D-C14702EFEF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Feuil1!$D$1:$O$1</c:f>
              <c:strCache>
                <c:ptCount val="12"/>
                <c:pt idx="0">
                  <c:v>Dg non listé</c:v>
                </c:pt>
                <c:pt idx="1">
                  <c:v>R. hypotensive</c:v>
                </c:pt>
                <c:pt idx="2">
                  <c:v>R. hypertensive</c:v>
                </c:pt>
                <c:pt idx="3">
                  <c:v>Dg non précisé</c:v>
                </c:pt>
                <c:pt idx="4">
                  <c:v>AII</c:v>
                </c:pt>
                <c:pt idx="5">
                  <c:v>Inf. virale</c:v>
                </c:pt>
                <c:pt idx="6">
                  <c:v>Inf. autre</c:v>
                </c:pt>
                <c:pt idx="7">
                  <c:v>Hémolyse autre</c:v>
                </c:pt>
                <c:pt idx="8">
                  <c:v>TACO</c:v>
                </c:pt>
                <c:pt idx="9">
                  <c:v>IBTT</c:v>
                </c:pt>
                <c:pt idx="10">
                  <c:v>Allergie</c:v>
                </c:pt>
                <c:pt idx="11">
                  <c:v>ATR</c:v>
                </c:pt>
              </c:strCache>
            </c:strRef>
          </c:cat>
          <c:val>
            <c:numRef>
              <c:f>Feuil1!$D$2:$O$2</c:f>
              <c:numCache>
                <c:formatCode>General</c:formatCode>
                <c:ptCount val="12"/>
                <c:pt idx="0">
                  <c:v>19</c:v>
                </c:pt>
                <c:pt idx="1">
                  <c:v>2</c:v>
                </c:pt>
                <c:pt idx="2">
                  <c:v>1</c:v>
                </c:pt>
                <c:pt idx="3">
                  <c:v>9</c:v>
                </c:pt>
                <c:pt idx="4">
                  <c:v>10</c:v>
                </c:pt>
                <c:pt idx="5">
                  <c:v>7</c:v>
                </c:pt>
                <c:pt idx="6">
                  <c:v>7</c:v>
                </c:pt>
                <c:pt idx="7">
                  <c:v>2</c:v>
                </c:pt>
                <c:pt idx="8">
                  <c:v>1</c:v>
                </c:pt>
                <c:pt idx="9">
                  <c:v>106</c:v>
                </c:pt>
                <c:pt idx="10">
                  <c:v>6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072-4C8E-935D-C14702EFEF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jpe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jpe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870649-A70D-4B3D-BE75-288311426E44}" type="doc">
      <dgm:prSet loTypeId="urn:microsoft.com/office/officeart/2005/8/layout/hProcess7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887053B0-2542-49DC-9293-2C5776033E87}">
      <dgm:prSet phldrT="[Texte]" custT="1"/>
      <dgm:spPr/>
      <dgm:t>
        <a:bodyPr/>
        <a:lstStyle/>
        <a:p>
          <a:r>
            <a:rPr lang="fr-FR" sz="2300" dirty="0">
              <a:solidFill>
                <a:schemeClr val="accent3">
                  <a:lumMod val="20000"/>
                  <a:lumOff val="80000"/>
                </a:schemeClr>
              </a:solidFill>
            </a:rPr>
            <a:t>Traçabilité</a:t>
          </a:r>
        </a:p>
      </dgm:t>
    </dgm:pt>
    <dgm:pt modelId="{FCF372D3-686A-4BBE-B603-0286CC7C3F41}" type="parTrans" cxnId="{E8944FDC-C9F8-4875-A69C-9BCE3E00897C}">
      <dgm:prSet/>
      <dgm:spPr/>
      <dgm:t>
        <a:bodyPr/>
        <a:lstStyle/>
        <a:p>
          <a:endParaRPr lang="fr-FR"/>
        </a:p>
      </dgm:t>
    </dgm:pt>
    <dgm:pt modelId="{FEB1BC20-CB1A-4337-8B56-5155AC988356}" type="sibTrans" cxnId="{E8944FDC-C9F8-4875-A69C-9BCE3E00897C}">
      <dgm:prSet/>
      <dgm:spPr/>
      <dgm:t>
        <a:bodyPr/>
        <a:lstStyle/>
        <a:p>
          <a:endParaRPr lang="fr-FR"/>
        </a:p>
      </dgm:t>
    </dgm:pt>
    <dgm:pt modelId="{C624B727-2E04-4054-8275-7A71B1B2FC2E}">
      <dgm:prSet phldrT="[Texte]" custT="1"/>
      <dgm:spPr/>
      <dgm:t>
        <a:bodyPr/>
        <a:lstStyle/>
        <a:p>
          <a:pPr>
            <a:buNone/>
          </a:pPr>
          <a:endParaRPr lang="fr-FR" sz="1000" dirty="0"/>
        </a:p>
        <a:p>
          <a:pPr>
            <a:buNone/>
          </a:pPr>
          <a:r>
            <a:rPr lang="fr-FR" sz="1100" dirty="0"/>
            <a:t>Inscription début transfusion sur la fiche de délivrance : 18H10</a:t>
          </a:r>
        </a:p>
      </dgm:t>
    </dgm:pt>
    <dgm:pt modelId="{C5972343-92C6-4A75-9022-DB1342CD51FC}" type="parTrans" cxnId="{392893BA-534F-41E8-93A7-6EBD8E35E031}">
      <dgm:prSet/>
      <dgm:spPr/>
      <dgm:t>
        <a:bodyPr/>
        <a:lstStyle/>
        <a:p>
          <a:endParaRPr lang="fr-FR"/>
        </a:p>
      </dgm:t>
    </dgm:pt>
    <dgm:pt modelId="{C97015D2-E084-4DF3-A2F2-2F024990FFD1}" type="sibTrans" cxnId="{392893BA-534F-41E8-93A7-6EBD8E35E031}">
      <dgm:prSet/>
      <dgm:spPr/>
      <dgm:t>
        <a:bodyPr/>
        <a:lstStyle/>
        <a:p>
          <a:endParaRPr lang="fr-FR"/>
        </a:p>
      </dgm:t>
    </dgm:pt>
    <dgm:pt modelId="{47991865-ACE4-40B1-A301-959D7E5B9366}">
      <dgm:prSet phldrT="[Texte]"/>
      <dgm:spPr/>
      <dgm:t>
        <a:bodyPr/>
        <a:lstStyle/>
        <a:p>
          <a:r>
            <a:rPr lang="fr-FR" dirty="0">
              <a:solidFill>
                <a:schemeClr val="accent3">
                  <a:lumMod val="20000"/>
                  <a:lumOff val="80000"/>
                </a:schemeClr>
              </a:solidFill>
            </a:rPr>
            <a:t>Transfusion</a:t>
          </a:r>
          <a:r>
            <a:rPr lang="fr-FR" dirty="0"/>
            <a:t> </a:t>
          </a:r>
        </a:p>
      </dgm:t>
    </dgm:pt>
    <dgm:pt modelId="{D2F57771-E6B4-482E-93F3-BF0C2DAA475A}" type="parTrans" cxnId="{97197055-C3E9-4614-A792-22535C378841}">
      <dgm:prSet/>
      <dgm:spPr/>
      <dgm:t>
        <a:bodyPr/>
        <a:lstStyle/>
        <a:p>
          <a:endParaRPr lang="fr-FR"/>
        </a:p>
      </dgm:t>
    </dgm:pt>
    <dgm:pt modelId="{5649AB9A-59C9-483E-99BD-7B3CB3218D81}" type="sibTrans" cxnId="{97197055-C3E9-4614-A792-22535C378841}">
      <dgm:prSet/>
      <dgm:spPr/>
      <dgm:t>
        <a:bodyPr/>
        <a:lstStyle/>
        <a:p>
          <a:endParaRPr lang="fr-FR"/>
        </a:p>
      </dgm:t>
    </dgm:pt>
    <dgm:pt modelId="{572564E7-401E-4BCC-901B-381822A1389A}">
      <dgm:prSet phldrT="[Texte]" custT="1"/>
      <dgm:spPr/>
      <dgm:t>
        <a:bodyPr/>
        <a:lstStyle/>
        <a:p>
          <a:pPr marL="0" algn="l">
            <a:buNone/>
          </a:pPr>
          <a:endParaRPr lang="fr-FR" sz="900" dirty="0"/>
        </a:p>
        <a:p>
          <a:pPr marL="87313" indent="0" algn="just">
            <a:buNone/>
          </a:pPr>
          <a:r>
            <a:rPr lang="fr-FR" sz="1100" b="0" dirty="0"/>
            <a:t>21H : Pose effective du CGR délivré pour Mme XX à Mme P. : 30 mn avant fin des 6H.</a:t>
          </a:r>
        </a:p>
        <a:p>
          <a:pPr marL="0" algn="l">
            <a:buNone/>
          </a:pPr>
          <a:endParaRPr lang="fr-FR" sz="900" dirty="0"/>
        </a:p>
      </dgm:t>
    </dgm:pt>
    <dgm:pt modelId="{13BC8E4F-A9DC-4738-B6F8-0C5BE6429E02}" type="parTrans" cxnId="{F8EA6F72-3E59-48D9-A455-25497DD4C9B1}">
      <dgm:prSet/>
      <dgm:spPr/>
      <dgm:t>
        <a:bodyPr/>
        <a:lstStyle/>
        <a:p>
          <a:endParaRPr lang="fr-FR"/>
        </a:p>
      </dgm:t>
    </dgm:pt>
    <dgm:pt modelId="{0912331C-FB33-4FC6-8759-8BCA472F5C48}" type="sibTrans" cxnId="{F8EA6F72-3E59-48D9-A455-25497DD4C9B1}">
      <dgm:prSet/>
      <dgm:spPr/>
      <dgm:t>
        <a:bodyPr/>
        <a:lstStyle/>
        <a:p>
          <a:endParaRPr lang="fr-FR"/>
        </a:p>
      </dgm:t>
    </dgm:pt>
    <dgm:pt modelId="{8F2422D4-1737-4EC5-A116-0E1ADFC795AB}">
      <dgm:prSet phldrT="[Texte]" custT="1"/>
      <dgm:spPr/>
      <dgm:t>
        <a:bodyPr/>
        <a:lstStyle/>
        <a:p>
          <a:pPr marL="271463" indent="-176213" algn="l">
            <a:buFontTx/>
            <a:buChar char="→"/>
          </a:pPr>
          <a:r>
            <a:rPr lang="fr-FR" sz="900" b="1" dirty="0"/>
            <a:t>Pas de contrôle de concordance identité patient/documents EFS/PSL</a:t>
          </a:r>
        </a:p>
      </dgm:t>
    </dgm:pt>
    <dgm:pt modelId="{E205AB26-F3E2-4D1D-85C5-C1CEA81BAE4C}" type="parTrans" cxnId="{AEB561D5-DF84-47D1-AC52-03622FAB67CE}">
      <dgm:prSet/>
      <dgm:spPr/>
      <dgm:t>
        <a:bodyPr/>
        <a:lstStyle/>
        <a:p>
          <a:endParaRPr lang="fr-FR"/>
        </a:p>
      </dgm:t>
    </dgm:pt>
    <dgm:pt modelId="{9F98F680-6CBB-49CA-86C8-026274532846}" type="sibTrans" cxnId="{AEB561D5-DF84-47D1-AC52-03622FAB67CE}">
      <dgm:prSet/>
      <dgm:spPr/>
      <dgm:t>
        <a:bodyPr/>
        <a:lstStyle/>
        <a:p>
          <a:endParaRPr lang="fr-FR"/>
        </a:p>
      </dgm:t>
    </dgm:pt>
    <dgm:pt modelId="{2C940E3E-F7E8-4282-BB4F-A33CD4FE08F2}">
      <dgm:prSet phldrT="[Texte]"/>
      <dgm:spPr>
        <a:solidFill>
          <a:schemeClr val="accent1">
            <a:lumMod val="90000"/>
            <a:lumOff val="10000"/>
          </a:schemeClr>
        </a:solidFill>
      </dgm:spPr>
      <dgm:t>
        <a:bodyPr/>
        <a:lstStyle/>
        <a:p>
          <a:r>
            <a:rPr lang="fr-FR" dirty="0">
              <a:solidFill>
                <a:schemeClr val="accent3">
                  <a:lumMod val="20000"/>
                  <a:lumOff val="80000"/>
                </a:schemeClr>
              </a:solidFill>
            </a:rPr>
            <a:t>Surveillance</a:t>
          </a:r>
        </a:p>
      </dgm:t>
    </dgm:pt>
    <dgm:pt modelId="{1EA3B4CB-53A3-4E79-B4F6-3511693DDC60}" type="parTrans" cxnId="{6F8EC3F6-E1CF-469A-AB14-F47C1A6C09F1}">
      <dgm:prSet/>
      <dgm:spPr/>
      <dgm:t>
        <a:bodyPr/>
        <a:lstStyle/>
        <a:p>
          <a:endParaRPr lang="fr-FR"/>
        </a:p>
      </dgm:t>
    </dgm:pt>
    <dgm:pt modelId="{F1D6B7BF-1C7B-4BD6-A177-3FA8A72047B4}" type="sibTrans" cxnId="{6F8EC3F6-E1CF-469A-AB14-F47C1A6C09F1}">
      <dgm:prSet/>
      <dgm:spPr/>
      <dgm:t>
        <a:bodyPr/>
        <a:lstStyle/>
        <a:p>
          <a:endParaRPr lang="fr-FR"/>
        </a:p>
      </dgm:t>
    </dgm:pt>
    <dgm:pt modelId="{BB026B25-F1C8-4F2D-8DBF-C4752C2AFC44}">
      <dgm:prSet phldrT="[Texte]" custT="1"/>
      <dgm:spPr/>
      <dgm:t>
        <a:bodyPr/>
        <a:lstStyle/>
        <a:p>
          <a:pPr marL="0" algn="l"/>
          <a:endParaRPr lang="fr-FR" sz="1100" dirty="0"/>
        </a:p>
        <a:p>
          <a:pPr marL="87313" indent="0" algn="l"/>
          <a:r>
            <a:rPr lang="fr-FR" sz="1100" dirty="0"/>
            <a:t>Appel de la patiente dans les mn suivant la pose pour symptomatologie typique d’erreur ABO</a:t>
          </a:r>
          <a:endParaRPr lang="fr-FR" sz="1100" dirty="0">
            <a:solidFill>
              <a:schemeClr val="tx1"/>
            </a:solidFill>
          </a:endParaRPr>
        </a:p>
      </dgm:t>
    </dgm:pt>
    <dgm:pt modelId="{6B02D1A7-B413-4D3F-95F6-A7E5FEA683DB}" type="parTrans" cxnId="{8E40CD43-AC93-438D-8572-C481014063E8}">
      <dgm:prSet/>
      <dgm:spPr/>
      <dgm:t>
        <a:bodyPr/>
        <a:lstStyle/>
        <a:p>
          <a:endParaRPr lang="fr-FR"/>
        </a:p>
      </dgm:t>
    </dgm:pt>
    <dgm:pt modelId="{98C14428-6F30-4ED2-AC9B-6C5AFE4BF464}" type="sibTrans" cxnId="{8E40CD43-AC93-438D-8572-C481014063E8}">
      <dgm:prSet/>
      <dgm:spPr/>
      <dgm:t>
        <a:bodyPr/>
        <a:lstStyle/>
        <a:p>
          <a:endParaRPr lang="fr-FR"/>
        </a:p>
      </dgm:t>
    </dgm:pt>
    <dgm:pt modelId="{67CBD67F-F8DB-4423-B0EC-4ABA9BEA1A39}">
      <dgm:prSet phldrT="[Texte]" custT="1"/>
      <dgm:spPr/>
      <dgm:t>
        <a:bodyPr/>
        <a:lstStyle/>
        <a:p>
          <a:pPr>
            <a:buFontTx/>
            <a:buChar char="→"/>
          </a:pPr>
          <a:r>
            <a:rPr lang="fr-FR" sz="1000" dirty="0"/>
            <a:t> </a:t>
          </a:r>
          <a:r>
            <a:rPr lang="fr-FR" sz="900" b="1" dirty="0"/>
            <a:t>pour gagner du temps</a:t>
          </a:r>
          <a:endParaRPr lang="fr-FR" sz="1000" b="1" dirty="0"/>
        </a:p>
      </dgm:t>
    </dgm:pt>
    <dgm:pt modelId="{1DDEBCF0-FBB6-4B47-AE85-F15FEB5E8E9F}" type="parTrans" cxnId="{25424132-B327-4D5B-914C-6150DE798F88}">
      <dgm:prSet/>
      <dgm:spPr/>
      <dgm:t>
        <a:bodyPr/>
        <a:lstStyle/>
        <a:p>
          <a:endParaRPr lang="fr-FR"/>
        </a:p>
      </dgm:t>
    </dgm:pt>
    <dgm:pt modelId="{BBF2571A-795E-482B-AC80-7FB47309B519}" type="sibTrans" cxnId="{25424132-B327-4D5B-914C-6150DE798F88}">
      <dgm:prSet/>
      <dgm:spPr/>
      <dgm:t>
        <a:bodyPr/>
        <a:lstStyle/>
        <a:p>
          <a:endParaRPr lang="fr-FR"/>
        </a:p>
      </dgm:t>
    </dgm:pt>
    <dgm:pt modelId="{305C36D1-84B0-471C-B25D-EE12741A2E9B}">
      <dgm:prSet custT="1"/>
      <dgm:spPr/>
      <dgm:t>
        <a:bodyPr/>
        <a:lstStyle/>
        <a:p>
          <a:pPr marL="271463" indent="-176213" algn="l">
            <a:buFontTx/>
            <a:buChar char="→"/>
          </a:pPr>
          <a:r>
            <a:rPr lang="fr-FR" sz="900" b="1" dirty="0"/>
            <a:t>Compatibilité ultime : interprétation</a:t>
          </a:r>
          <a:endParaRPr lang="fr-FR" sz="900" dirty="0">
            <a:solidFill>
              <a:schemeClr val="tx1"/>
            </a:solidFill>
            <a:highlight>
              <a:srgbClr val="FFFF00"/>
            </a:highlight>
          </a:endParaRPr>
        </a:p>
      </dgm:t>
    </dgm:pt>
    <dgm:pt modelId="{722BE569-D8DB-4194-9B2C-84712475616F}" type="parTrans" cxnId="{247FD02D-5266-4690-9F41-7CC25D17DA1A}">
      <dgm:prSet/>
      <dgm:spPr/>
      <dgm:t>
        <a:bodyPr/>
        <a:lstStyle/>
        <a:p>
          <a:endParaRPr lang="fr-FR"/>
        </a:p>
      </dgm:t>
    </dgm:pt>
    <dgm:pt modelId="{F509F8B4-8EB1-47E3-867B-89D301EB7D90}" type="sibTrans" cxnId="{247FD02D-5266-4690-9F41-7CC25D17DA1A}">
      <dgm:prSet/>
      <dgm:spPr/>
      <dgm:t>
        <a:bodyPr/>
        <a:lstStyle/>
        <a:p>
          <a:endParaRPr lang="fr-FR"/>
        </a:p>
      </dgm:t>
    </dgm:pt>
    <dgm:pt modelId="{5B69B005-43E3-4643-B216-EC00B41D8CF4}" type="pres">
      <dgm:prSet presAssocID="{4C870649-A70D-4B3D-BE75-288311426E44}" presName="Name0" presStyleCnt="0">
        <dgm:presLayoutVars>
          <dgm:dir/>
          <dgm:animLvl val="lvl"/>
          <dgm:resizeHandles val="exact"/>
        </dgm:presLayoutVars>
      </dgm:prSet>
      <dgm:spPr/>
    </dgm:pt>
    <dgm:pt modelId="{DEC32322-7D7D-4294-A27E-B5CBF58FD8D0}" type="pres">
      <dgm:prSet presAssocID="{887053B0-2542-49DC-9293-2C5776033E87}" presName="compositeNode" presStyleCnt="0">
        <dgm:presLayoutVars>
          <dgm:bulletEnabled val="1"/>
        </dgm:presLayoutVars>
      </dgm:prSet>
      <dgm:spPr/>
    </dgm:pt>
    <dgm:pt modelId="{27DEFB91-849A-4CBC-9F8C-3A99E2F43119}" type="pres">
      <dgm:prSet presAssocID="{887053B0-2542-49DC-9293-2C5776033E87}" presName="bgRect" presStyleLbl="node1" presStyleIdx="0" presStyleCnt="3"/>
      <dgm:spPr/>
    </dgm:pt>
    <dgm:pt modelId="{4E644171-C6A1-4F19-8E32-1C35C127CD47}" type="pres">
      <dgm:prSet presAssocID="{887053B0-2542-49DC-9293-2C5776033E87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43020CE3-1111-431F-B6B3-6F2C004876CD}" type="pres">
      <dgm:prSet presAssocID="{887053B0-2542-49DC-9293-2C5776033E87}" presName="childNode" presStyleLbl="node1" presStyleIdx="0" presStyleCnt="3">
        <dgm:presLayoutVars>
          <dgm:bulletEnabled val="1"/>
        </dgm:presLayoutVars>
      </dgm:prSet>
      <dgm:spPr/>
    </dgm:pt>
    <dgm:pt modelId="{A92F1AB7-413B-4D00-82D7-DF5F5FCD3210}" type="pres">
      <dgm:prSet presAssocID="{FEB1BC20-CB1A-4337-8B56-5155AC988356}" presName="hSp" presStyleCnt="0"/>
      <dgm:spPr/>
    </dgm:pt>
    <dgm:pt modelId="{46BBB735-8723-41B8-9209-C053E1651DC1}" type="pres">
      <dgm:prSet presAssocID="{FEB1BC20-CB1A-4337-8B56-5155AC988356}" presName="vProcSp" presStyleCnt="0"/>
      <dgm:spPr/>
    </dgm:pt>
    <dgm:pt modelId="{00FCC7D2-9C6B-4D7A-9E0E-50440A395FBE}" type="pres">
      <dgm:prSet presAssocID="{FEB1BC20-CB1A-4337-8B56-5155AC988356}" presName="vSp1" presStyleCnt="0"/>
      <dgm:spPr/>
    </dgm:pt>
    <dgm:pt modelId="{3D33CCF8-FE2A-4423-8167-F7AD548AD1F4}" type="pres">
      <dgm:prSet presAssocID="{FEB1BC20-CB1A-4337-8B56-5155AC988356}" presName="simulatedConn" presStyleLbl="solidFgAcc1" presStyleIdx="0" presStyleCnt="2"/>
      <dgm:spPr/>
    </dgm:pt>
    <dgm:pt modelId="{92AE20E5-4D0F-4D7B-BEF9-824FA575C41D}" type="pres">
      <dgm:prSet presAssocID="{FEB1BC20-CB1A-4337-8B56-5155AC988356}" presName="vSp2" presStyleCnt="0"/>
      <dgm:spPr/>
    </dgm:pt>
    <dgm:pt modelId="{541E43F3-9B5C-4242-9586-5C38BCA45D29}" type="pres">
      <dgm:prSet presAssocID="{FEB1BC20-CB1A-4337-8B56-5155AC988356}" presName="sibTrans" presStyleCnt="0"/>
      <dgm:spPr/>
    </dgm:pt>
    <dgm:pt modelId="{36D22B3B-D7A8-47C9-BB86-258E9C0C81FC}" type="pres">
      <dgm:prSet presAssocID="{47991865-ACE4-40B1-A301-959D7E5B9366}" presName="compositeNode" presStyleCnt="0">
        <dgm:presLayoutVars>
          <dgm:bulletEnabled val="1"/>
        </dgm:presLayoutVars>
      </dgm:prSet>
      <dgm:spPr/>
    </dgm:pt>
    <dgm:pt modelId="{61A4318A-6304-4F71-B74F-25F2A7BACFAD}" type="pres">
      <dgm:prSet presAssocID="{47991865-ACE4-40B1-A301-959D7E5B9366}" presName="bgRect" presStyleLbl="node1" presStyleIdx="1" presStyleCnt="3"/>
      <dgm:spPr/>
    </dgm:pt>
    <dgm:pt modelId="{3197188B-F44F-4B6A-B4ED-15788446AE6E}" type="pres">
      <dgm:prSet presAssocID="{47991865-ACE4-40B1-A301-959D7E5B9366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4E3DBF96-109F-48A6-8446-254092403CFE}" type="pres">
      <dgm:prSet presAssocID="{47991865-ACE4-40B1-A301-959D7E5B9366}" presName="childNode" presStyleLbl="node1" presStyleIdx="1" presStyleCnt="3">
        <dgm:presLayoutVars>
          <dgm:bulletEnabled val="1"/>
        </dgm:presLayoutVars>
      </dgm:prSet>
      <dgm:spPr/>
    </dgm:pt>
    <dgm:pt modelId="{E68D53BD-935F-411C-B5BB-A821D2832B8A}" type="pres">
      <dgm:prSet presAssocID="{5649AB9A-59C9-483E-99BD-7B3CB3218D81}" presName="hSp" presStyleCnt="0"/>
      <dgm:spPr/>
    </dgm:pt>
    <dgm:pt modelId="{16A69A70-0793-431A-933E-2BF38DD6839C}" type="pres">
      <dgm:prSet presAssocID="{5649AB9A-59C9-483E-99BD-7B3CB3218D81}" presName="vProcSp" presStyleCnt="0"/>
      <dgm:spPr/>
    </dgm:pt>
    <dgm:pt modelId="{E624F649-0235-4384-A9AA-93A3A4175240}" type="pres">
      <dgm:prSet presAssocID="{5649AB9A-59C9-483E-99BD-7B3CB3218D81}" presName="vSp1" presStyleCnt="0"/>
      <dgm:spPr/>
    </dgm:pt>
    <dgm:pt modelId="{3E9BF603-11B9-4E3B-8883-0C1BEAC02911}" type="pres">
      <dgm:prSet presAssocID="{5649AB9A-59C9-483E-99BD-7B3CB3218D81}" presName="simulatedConn" presStyleLbl="solidFgAcc1" presStyleIdx="1" presStyleCnt="2"/>
      <dgm:spPr/>
    </dgm:pt>
    <dgm:pt modelId="{5ED962BD-B0A3-4F8A-9910-28B732CDEEC2}" type="pres">
      <dgm:prSet presAssocID="{5649AB9A-59C9-483E-99BD-7B3CB3218D81}" presName="vSp2" presStyleCnt="0"/>
      <dgm:spPr/>
    </dgm:pt>
    <dgm:pt modelId="{7DADA7AB-E3A1-4AB2-B05F-9016B758F975}" type="pres">
      <dgm:prSet presAssocID="{5649AB9A-59C9-483E-99BD-7B3CB3218D81}" presName="sibTrans" presStyleCnt="0"/>
      <dgm:spPr/>
    </dgm:pt>
    <dgm:pt modelId="{DE775F31-B80D-4D49-ACA6-DA3070FC448D}" type="pres">
      <dgm:prSet presAssocID="{2C940E3E-F7E8-4282-BB4F-A33CD4FE08F2}" presName="compositeNode" presStyleCnt="0">
        <dgm:presLayoutVars>
          <dgm:bulletEnabled val="1"/>
        </dgm:presLayoutVars>
      </dgm:prSet>
      <dgm:spPr/>
    </dgm:pt>
    <dgm:pt modelId="{B3E123F9-4121-46C3-BBDF-D471756F7477}" type="pres">
      <dgm:prSet presAssocID="{2C940E3E-F7E8-4282-BB4F-A33CD4FE08F2}" presName="bgRect" presStyleLbl="node1" presStyleIdx="2" presStyleCnt="3"/>
      <dgm:spPr/>
    </dgm:pt>
    <dgm:pt modelId="{EC2B0ED7-BE57-4B07-8693-C74C0F25F445}" type="pres">
      <dgm:prSet presAssocID="{2C940E3E-F7E8-4282-BB4F-A33CD4FE08F2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D93A7279-C435-4585-AD2F-6252E4DAB685}" type="pres">
      <dgm:prSet presAssocID="{2C940E3E-F7E8-4282-BB4F-A33CD4FE08F2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896F7401-1803-4D7B-9BA4-D993EBE52D45}" type="presOf" srcId="{887053B0-2542-49DC-9293-2C5776033E87}" destId="{4E644171-C6A1-4F19-8E32-1C35C127CD47}" srcOrd="1" destOrd="0" presId="urn:microsoft.com/office/officeart/2005/8/layout/hProcess7"/>
    <dgm:cxn modelId="{D515A00A-0257-41FF-99DA-33074CCC2ACC}" type="presOf" srcId="{47991865-ACE4-40B1-A301-959D7E5B9366}" destId="{61A4318A-6304-4F71-B74F-25F2A7BACFAD}" srcOrd="0" destOrd="0" presId="urn:microsoft.com/office/officeart/2005/8/layout/hProcess7"/>
    <dgm:cxn modelId="{247FD02D-5266-4690-9F41-7CC25D17DA1A}" srcId="{572564E7-401E-4BCC-901B-381822A1389A}" destId="{305C36D1-84B0-471C-B25D-EE12741A2E9B}" srcOrd="1" destOrd="0" parTransId="{722BE569-D8DB-4194-9B2C-84712475616F}" sibTransId="{F509F8B4-8EB1-47E3-867B-89D301EB7D90}"/>
    <dgm:cxn modelId="{25424132-B327-4D5B-914C-6150DE798F88}" srcId="{C624B727-2E04-4054-8275-7A71B1B2FC2E}" destId="{67CBD67F-F8DB-4423-B0EC-4ABA9BEA1A39}" srcOrd="0" destOrd="0" parTransId="{1DDEBCF0-FBB6-4B47-AE85-F15FEB5E8E9F}" sibTransId="{BBF2571A-795E-482B-AC80-7FB47309B519}"/>
    <dgm:cxn modelId="{2B23F25D-6005-4902-AA20-7A98881482F4}" type="presOf" srcId="{2C940E3E-F7E8-4282-BB4F-A33CD4FE08F2}" destId="{EC2B0ED7-BE57-4B07-8693-C74C0F25F445}" srcOrd="1" destOrd="0" presId="urn:microsoft.com/office/officeart/2005/8/layout/hProcess7"/>
    <dgm:cxn modelId="{8A84B95F-6A20-4622-9DAC-0796E1DA3BA2}" type="presOf" srcId="{BB026B25-F1C8-4F2D-8DBF-C4752C2AFC44}" destId="{D93A7279-C435-4585-AD2F-6252E4DAB685}" srcOrd="0" destOrd="0" presId="urn:microsoft.com/office/officeart/2005/8/layout/hProcess7"/>
    <dgm:cxn modelId="{8E40CD43-AC93-438D-8572-C481014063E8}" srcId="{2C940E3E-F7E8-4282-BB4F-A33CD4FE08F2}" destId="{BB026B25-F1C8-4F2D-8DBF-C4752C2AFC44}" srcOrd="0" destOrd="0" parTransId="{6B02D1A7-B413-4D3F-95F6-A7E5FEA683DB}" sibTransId="{98C14428-6F30-4ED2-AC9B-6C5AFE4BF464}"/>
    <dgm:cxn modelId="{97FC406D-7665-4024-8DDD-59C5025D6D0D}" type="presOf" srcId="{47991865-ACE4-40B1-A301-959D7E5B9366}" destId="{3197188B-F44F-4B6A-B4ED-15788446AE6E}" srcOrd="1" destOrd="0" presId="urn:microsoft.com/office/officeart/2005/8/layout/hProcess7"/>
    <dgm:cxn modelId="{C907AA71-2543-4669-9E6D-5E820C855C7B}" type="presOf" srcId="{8F2422D4-1737-4EC5-A116-0E1ADFC795AB}" destId="{4E3DBF96-109F-48A6-8446-254092403CFE}" srcOrd="0" destOrd="1" presId="urn:microsoft.com/office/officeart/2005/8/layout/hProcess7"/>
    <dgm:cxn modelId="{F8EA6F72-3E59-48D9-A455-25497DD4C9B1}" srcId="{47991865-ACE4-40B1-A301-959D7E5B9366}" destId="{572564E7-401E-4BCC-901B-381822A1389A}" srcOrd="0" destOrd="0" parTransId="{13BC8E4F-A9DC-4738-B6F8-0C5BE6429E02}" sibTransId="{0912331C-FB33-4FC6-8759-8BCA472F5C48}"/>
    <dgm:cxn modelId="{97197055-C3E9-4614-A792-22535C378841}" srcId="{4C870649-A70D-4B3D-BE75-288311426E44}" destId="{47991865-ACE4-40B1-A301-959D7E5B9366}" srcOrd="1" destOrd="0" parTransId="{D2F57771-E6B4-482E-93F3-BF0C2DAA475A}" sibTransId="{5649AB9A-59C9-483E-99BD-7B3CB3218D81}"/>
    <dgm:cxn modelId="{B108A885-DC16-49AA-AA71-2FEBD25EBEDE}" type="presOf" srcId="{887053B0-2542-49DC-9293-2C5776033E87}" destId="{27DEFB91-849A-4CBC-9F8C-3A99E2F43119}" srcOrd="0" destOrd="0" presId="urn:microsoft.com/office/officeart/2005/8/layout/hProcess7"/>
    <dgm:cxn modelId="{D7F1A097-5849-4B84-96C6-DAD32C24BFF4}" type="presOf" srcId="{67CBD67F-F8DB-4423-B0EC-4ABA9BEA1A39}" destId="{43020CE3-1111-431F-B6B3-6F2C004876CD}" srcOrd="0" destOrd="1" presId="urn:microsoft.com/office/officeart/2005/8/layout/hProcess7"/>
    <dgm:cxn modelId="{506DF99E-145A-430F-999F-6B64039CDA28}" type="presOf" srcId="{4C870649-A70D-4B3D-BE75-288311426E44}" destId="{5B69B005-43E3-4643-B216-EC00B41D8CF4}" srcOrd="0" destOrd="0" presId="urn:microsoft.com/office/officeart/2005/8/layout/hProcess7"/>
    <dgm:cxn modelId="{9145B5AB-5B75-4CC4-B9C1-AB23B84BFC4D}" type="presOf" srcId="{C624B727-2E04-4054-8275-7A71B1B2FC2E}" destId="{43020CE3-1111-431F-B6B3-6F2C004876CD}" srcOrd="0" destOrd="0" presId="urn:microsoft.com/office/officeart/2005/8/layout/hProcess7"/>
    <dgm:cxn modelId="{A12906B2-72B3-40FF-A364-775CE549D22B}" type="presOf" srcId="{305C36D1-84B0-471C-B25D-EE12741A2E9B}" destId="{4E3DBF96-109F-48A6-8446-254092403CFE}" srcOrd="0" destOrd="2" presId="urn:microsoft.com/office/officeart/2005/8/layout/hProcess7"/>
    <dgm:cxn modelId="{392893BA-534F-41E8-93A7-6EBD8E35E031}" srcId="{887053B0-2542-49DC-9293-2C5776033E87}" destId="{C624B727-2E04-4054-8275-7A71B1B2FC2E}" srcOrd="0" destOrd="0" parTransId="{C5972343-92C6-4A75-9022-DB1342CD51FC}" sibTransId="{C97015D2-E084-4DF3-A2F2-2F024990FFD1}"/>
    <dgm:cxn modelId="{BA6723BD-5E27-419C-A752-9A2524980FE2}" type="presOf" srcId="{572564E7-401E-4BCC-901B-381822A1389A}" destId="{4E3DBF96-109F-48A6-8446-254092403CFE}" srcOrd="0" destOrd="0" presId="urn:microsoft.com/office/officeart/2005/8/layout/hProcess7"/>
    <dgm:cxn modelId="{AEB561D5-DF84-47D1-AC52-03622FAB67CE}" srcId="{572564E7-401E-4BCC-901B-381822A1389A}" destId="{8F2422D4-1737-4EC5-A116-0E1ADFC795AB}" srcOrd="0" destOrd="0" parTransId="{E205AB26-F3E2-4D1D-85C5-C1CEA81BAE4C}" sibTransId="{9F98F680-6CBB-49CA-86C8-026274532846}"/>
    <dgm:cxn modelId="{E8944FDC-C9F8-4875-A69C-9BCE3E00897C}" srcId="{4C870649-A70D-4B3D-BE75-288311426E44}" destId="{887053B0-2542-49DC-9293-2C5776033E87}" srcOrd="0" destOrd="0" parTransId="{FCF372D3-686A-4BBE-B603-0286CC7C3F41}" sibTransId="{FEB1BC20-CB1A-4337-8B56-5155AC988356}"/>
    <dgm:cxn modelId="{5B146EEF-05EC-455B-B1EF-2B7B42D77A4C}" type="presOf" srcId="{2C940E3E-F7E8-4282-BB4F-A33CD4FE08F2}" destId="{B3E123F9-4121-46C3-BBDF-D471756F7477}" srcOrd="0" destOrd="0" presId="urn:microsoft.com/office/officeart/2005/8/layout/hProcess7"/>
    <dgm:cxn modelId="{6F8EC3F6-E1CF-469A-AB14-F47C1A6C09F1}" srcId="{4C870649-A70D-4B3D-BE75-288311426E44}" destId="{2C940E3E-F7E8-4282-BB4F-A33CD4FE08F2}" srcOrd="2" destOrd="0" parTransId="{1EA3B4CB-53A3-4E79-B4F6-3511693DDC60}" sibTransId="{F1D6B7BF-1C7B-4BD6-A177-3FA8A72047B4}"/>
    <dgm:cxn modelId="{0D742AE5-51AE-4777-9D51-BF62F124501D}" type="presParOf" srcId="{5B69B005-43E3-4643-B216-EC00B41D8CF4}" destId="{DEC32322-7D7D-4294-A27E-B5CBF58FD8D0}" srcOrd="0" destOrd="0" presId="urn:microsoft.com/office/officeart/2005/8/layout/hProcess7"/>
    <dgm:cxn modelId="{914BBAE9-64CD-4E2A-A4AD-7F86983F7932}" type="presParOf" srcId="{DEC32322-7D7D-4294-A27E-B5CBF58FD8D0}" destId="{27DEFB91-849A-4CBC-9F8C-3A99E2F43119}" srcOrd="0" destOrd="0" presId="urn:microsoft.com/office/officeart/2005/8/layout/hProcess7"/>
    <dgm:cxn modelId="{897B01F5-E0FE-4033-AB4F-2C609BDD2822}" type="presParOf" srcId="{DEC32322-7D7D-4294-A27E-B5CBF58FD8D0}" destId="{4E644171-C6A1-4F19-8E32-1C35C127CD47}" srcOrd="1" destOrd="0" presId="urn:microsoft.com/office/officeart/2005/8/layout/hProcess7"/>
    <dgm:cxn modelId="{1EAABB35-BA2F-488E-BC96-C841B29F78E5}" type="presParOf" srcId="{DEC32322-7D7D-4294-A27E-B5CBF58FD8D0}" destId="{43020CE3-1111-431F-B6B3-6F2C004876CD}" srcOrd="2" destOrd="0" presId="urn:microsoft.com/office/officeart/2005/8/layout/hProcess7"/>
    <dgm:cxn modelId="{61DDA540-5EEB-4662-AA02-7CD1499BD007}" type="presParOf" srcId="{5B69B005-43E3-4643-B216-EC00B41D8CF4}" destId="{A92F1AB7-413B-4D00-82D7-DF5F5FCD3210}" srcOrd="1" destOrd="0" presId="urn:microsoft.com/office/officeart/2005/8/layout/hProcess7"/>
    <dgm:cxn modelId="{1B2D1DF8-5F46-40FC-BF09-56FCCA8F2449}" type="presParOf" srcId="{5B69B005-43E3-4643-B216-EC00B41D8CF4}" destId="{46BBB735-8723-41B8-9209-C053E1651DC1}" srcOrd="2" destOrd="0" presId="urn:microsoft.com/office/officeart/2005/8/layout/hProcess7"/>
    <dgm:cxn modelId="{D33FDAAA-0AA7-4FE2-9EC6-FAC429A566C5}" type="presParOf" srcId="{46BBB735-8723-41B8-9209-C053E1651DC1}" destId="{00FCC7D2-9C6B-4D7A-9E0E-50440A395FBE}" srcOrd="0" destOrd="0" presId="urn:microsoft.com/office/officeart/2005/8/layout/hProcess7"/>
    <dgm:cxn modelId="{0C044505-84F9-4DCC-BFAE-69708242855C}" type="presParOf" srcId="{46BBB735-8723-41B8-9209-C053E1651DC1}" destId="{3D33CCF8-FE2A-4423-8167-F7AD548AD1F4}" srcOrd="1" destOrd="0" presId="urn:microsoft.com/office/officeart/2005/8/layout/hProcess7"/>
    <dgm:cxn modelId="{7EE08CE7-360C-4DC4-B7AA-4F688B62F1F2}" type="presParOf" srcId="{46BBB735-8723-41B8-9209-C053E1651DC1}" destId="{92AE20E5-4D0F-4D7B-BEF9-824FA575C41D}" srcOrd="2" destOrd="0" presId="urn:microsoft.com/office/officeart/2005/8/layout/hProcess7"/>
    <dgm:cxn modelId="{20586C80-45FD-47F5-A851-967CBBC78448}" type="presParOf" srcId="{5B69B005-43E3-4643-B216-EC00B41D8CF4}" destId="{541E43F3-9B5C-4242-9586-5C38BCA45D29}" srcOrd="3" destOrd="0" presId="urn:microsoft.com/office/officeart/2005/8/layout/hProcess7"/>
    <dgm:cxn modelId="{011B45E9-9571-4335-A281-41E5EA84DF3E}" type="presParOf" srcId="{5B69B005-43E3-4643-B216-EC00B41D8CF4}" destId="{36D22B3B-D7A8-47C9-BB86-258E9C0C81FC}" srcOrd="4" destOrd="0" presId="urn:microsoft.com/office/officeart/2005/8/layout/hProcess7"/>
    <dgm:cxn modelId="{D5F5E51A-2E82-4E0D-8E9B-787EF2C67EBC}" type="presParOf" srcId="{36D22B3B-D7A8-47C9-BB86-258E9C0C81FC}" destId="{61A4318A-6304-4F71-B74F-25F2A7BACFAD}" srcOrd="0" destOrd="0" presId="urn:microsoft.com/office/officeart/2005/8/layout/hProcess7"/>
    <dgm:cxn modelId="{D9590818-C344-49C1-9775-FF2FAB003FF6}" type="presParOf" srcId="{36D22B3B-D7A8-47C9-BB86-258E9C0C81FC}" destId="{3197188B-F44F-4B6A-B4ED-15788446AE6E}" srcOrd="1" destOrd="0" presId="urn:microsoft.com/office/officeart/2005/8/layout/hProcess7"/>
    <dgm:cxn modelId="{0ADA5F05-6599-4B18-ADC3-8EBFD3988974}" type="presParOf" srcId="{36D22B3B-D7A8-47C9-BB86-258E9C0C81FC}" destId="{4E3DBF96-109F-48A6-8446-254092403CFE}" srcOrd="2" destOrd="0" presId="urn:microsoft.com/office/officeart/2005/8/layout/hProcess7"/>
    <dgm:cxn modelId="{7A7C751D-8295-45AA-9D7F-3D119DB00FCE}" type="presParOf" srcId="{5B69B005-43E3-4643-B216-EC00B41D8CF4}" destId="{E68D53BD-935F-411C-B5BB-A821D2832B8A}" srcOrd="5" destOrd="0" presId="urn:microsoft.com/office/officeart/2005/8/layout/hProcess7"/>
    <dgm:cxn modelId="{D514CC06-00C8-4C79-9379-DF08A56E18BA}" type="presParOf" srcId="{5B69B005-43E3-4643-B216-EC00B41D8CF4}" destId="{16A69A70-0793-431A-933E-2BF38DD6839C}" srcOrd="6" destOrd="0" presId="urn:microsoft.com/office/officeart/2005/8/layout/hProcess7"/>
    <dgm:cxn modelId="{71A49C12-52C5-4771-84EC-5403015CCB59}" type="presParOf" srcId="{16A69A70-0793-431A-933E-2BF38DD6839C}" destId="{E624F649-0235-4384-A9AA-93A3A4175240}" srcOrd="0" destOrd="0" presId="urn:microsoft.com/office/officeart/2005/8/layout/hProcess7"/>
    <dgm:cxn modelId="{F9BAF9B7-FFB3-47CD-B8CC-50D29D1A9D5C}" type="presParOf" srcId="{16A69A70-0793-431A-933E-2BF38DD6839C}" destId="{3E9BF603-11B9-4E3B-8883-0C1BEAC02911}" srcOrd="1" destOrd="0" presId="urn:microsoft.com/office/officeart/2005/8/layout/hProcess7"/>
    <dgm:cxn modelId="{3E4212AD-5E47-4068-970F-FBE608D36986}" type="presParOf" srcId="{16A69A70-0793-431A-933E-2BF38DD6839C}" destId="{5ED962BD-B0A3-4F8A-9910-28B732CDEEC2}" srcOrd="2" destOrd="0" presId="urn:microsoft.com/office/officeart/2005/8/layout/hProcess7"/>
    <dgm:cxn modelId="{0FD45653-AE44-4310-A4D1-7FFCC8E54A38}" type="presParOf" srcId="{5B69B005-43E3-4643-B216-EC00B41D8CF4}" destId="{7DADA7AB-E3A1-4AB2-B05F-9016B758F975}" srcOrd="7" destOrd="0" presId="urn:microsoft.com/office/officeart/2005/8/layout/hProcess7"/>
    <dgm:cxn modelId="{FA0121C4-86F0-4081-B6FB-95FFD08954C2}" type="presParOf" srcId="{5B69B005-43E3-4643-B216-EC00B41D8CF4}" destId="{DE775F31-B80D-4D49-ACA6-DA3070FC448D}" srcOrd="8" destOrd="0" presId="urn:microsoft.com/office/officeart/2005/8/layout/hProcess7"/>
    <dgm:cxn modelId="{124FA4A5-E946-4A2D-90E1-EFBC24EB95BA}" type="presParOf" srcId="{DE775F31-B80D-4D49-ACA6-DA3070FC448D}" destId="{B3E123F9-4121-46C3-BBDF-D471756F7477}" srcOrd="0" destOrd="0" presId="urn:microsoft.com/office/officeart/2005/8/layout/hProcess7"/>
    <dgm:cxn modelId="{90CE0832-8D6B-40F6-B58A-2A8D028A7C5A}" type="presParOf" srcId="{DE775F31-B80D-4D49-ACA6-DA3070FC448D}" destId="{EC2B0ED7-BE57-4B07-8693-C74C0F25F445}" srcOrd="1" destOrd="0" presId="urn:microsoft.com/office/officeart/2005/8/layout/hProcess7"/>
    <dgm:cxn modelId="{8B91AC0C-FF3C-4B24-98AB-3FDDA702D243}" type="presParOf" srcId="{DE775F31-B80D-4D49-ACA6-DA3070FC448D}" destId="{D93A7279-C435-4585-AD2F-6252E4DAB68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1587ED-9B84-49A1-8E3A-29B2EA6CEE5E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1D0683EC-B0C3-40DB-ACA2-042DEEC91ED1}">
      <dgm:prSet phldrT="[Texte]" custT="1"/>
      <dgm:spPr/>
      <dgm:t>
        <a:bodyPr/>
        <a:lstStyle/>
        <a:p>
          <a:pPr algn="ctr"/>
          <a:r>
            <a:rPr lang="fr-FR" sz="1200" dirty="0"/>
            <a:t>Arrêt immédiat transfusion, O2, cristalloïdes</a:t>
          </a:r>
        </a:p>
      </dgm:t>
    </dgm:pt>
    <dgm:pt modelId="{12564987-9BA4-4B8D-A21D-853A824583EF}" type="parTrans" cxnId="{2E16AA32-E6E7-42DE-A4D3-328575744290}">
      <dgm:prSet/>
      <dgm:spPr/>
      <dgm:t>
        <a:bodyPr/>
        <a:lstStyle/>
        <a:p>
          <a:endParaRPr lang="fr-FR"/>
        </a:p>
      </dgm:t>
    </dgm:pt>
    <dgm:pt modelId="{B5CFFF3A-90F0-4680-A459-D5553BF3D5C5}" type="sibTrans" cxnId="{2E16AA32-E6E7-42DE-A4D3-328575744290}">
      <dgm:prSet/>
      <dgm:spPr/>
      <dgm:t>
        <a:bodyPr/>
        <a:lstStyle/>
        <a:p>
          <a:endParaRPr lang="fr-FR"/>
        </a:p>
      </dgm:t>
    </dgm:pt>
    <dgm:pt modelId="{F1E20F9C-3685-4B30-B5E3-CAD66B2C1D0C}">
      <dgm:prSet phldrT="[Texte]" custT="1"/>
      <dgm:spPr/>
      <dgm:t>
        <a:bodyPr/>
        <a:lstStyle/>
        <a:p>
          <a:r>
            <a:rPr lang="fr-FR" sz="1200" dirty="0" err="1"/>
            <a:t>21h</a:t>
          </a:r>
          <a:r>
            <a:rPr lang="fr-FR" sz="1200" dirty="0"/>
            <a:t> : appel médecin SAU</a:t>
          </a:r>
        </a:p>
        <a:p>
          <a:r>
            <a:rPr lang="fr-FR" sz="1200" dirty="0"/>
            <a:t>Conseil « surveillance » sans déplacement</a:t>
          </a:r>
        </a:p>
      </dgm:t>
    </dgm:pt>
    <dgm:pt modelId="{6AF3F502-DF59-4092-831B-B068CA1203E3}" type="parTrans" cxnId="{1A71734A-9FC5-42A1-B703-5B168872812F}">
      <dgm:prSet/>
      <dgm:spPr/>
      <dgm:t>
        <a:bodyPr/>
        <a:lstStyle/>
        <a:p>
          <a:endParaRPr lang="fr-FR"/>
        </a:p>
      </dgm:t>
    </dgm:pt>
    <dgm:pt modelId="{A645CEF6-DB75-4E91-A319-6A56A3D1E035}" type="sibTrans" cxnId="{1A71734A-9FC5-42A1-B703-5B168872812F}">
      <dgm:prSet/>
      <dgm:spPr/>
      <dgm:t>
        <a:bodyPr/>
        <a:lstStyle/>
        <a:p>
          <a:endParaRPr lang="fr-FR"/>
        </a:p>
      </dgm:t>
    </dgm:pt>
    <dgm:pt modelId="{486C193E-F77F-4C8D-8750-D349BF680385}">
      <dgm:prSet phldrT="[Texte]" custT="1"/>
      <dgm:spPr>
        <a:solidFill>
          <a:schemeClr val="accent1">
            <a:lumMod val="90000"/>
            <a:lumOff val="10000"/>
          </a:schemeClr>
        </a:solidFill>
      </dgm:spPr>
      <dgm:t>
        <a:bodyPr/>
        <a:lstStyle/>
        <a:p>
          <a:r>
            <a:rPr lang="fr-FR" sz="1200" dirty="0"/>
            <a:t>Traçabilité DPI : notification d’ »incident transfusionnel » sans précision</a:t>
          </a:r>
        </a:p>
        <a:p>
          <a:r>
            <a:rPr lang="fr-FR" sz="1200" dirty="0"/>
            <a:t>Traçabilité DT informatisé : blocage révélateur de l’erreur receveur</a:t>
          </a:r>
        </a:p>
      </dgm:t>
    </dgm:pt>
    <dgm:pt modelId="{444CE84F-BE24-454C-8628-F91F4C1B3D11}" type="parTrans" cxnId="{3BA9E076-D627-4DF9-92D0-0CA75BF5F5CF}">
      <dgm:prSet/>
      <dgm:spPr/>
      <dgm:t>
        <a:bodyPr/>
        <a:lstStyle/>
        <a:p>
          <a:endParaRPr lang="fr-FR"/>
        </a:p>
      </dgm:t>
    </dgm:pt>
    <dgm:pt modelId="{D3B397FB-E5AF-4384-8FAE-0EB4A4D2CBDE}" type="sibTrans" cxnId="{3BA9E076-D627-4DF9-92D0-0CA75BF5F5CF}">
      <dgm:prSet/>
      <dgm:spPr/>
      <dgm:t>
        <a:bodyPr/>
        <a:lstStyle/>
        <a:p>
          <a:endParaRPr lang="fr-FR"/>
        </a:p>
      </dgm:t>
    </dgm:pt>
    <dgm:pt modelId="{8A6EA5CA-BD66-4C5E-A479-231113523C16}" type="pres">
      <dgm:prSet presAssocID="{6D1587ED-9B84-49A1-8E3A-29B2EA6CEE5E}" presName="rootnode" presStyleCnt="0">
        <dgm:presLayoutVars>
          <dgm:chMax/>
          <dgm:chPref/>
          <dgm:dir/>
          <dgm:animLvl val="lvl"/>
        </dgm:presLayoutVars>
      </dgm:prSet>
      <dgm:spPr/>
    </dgm:pt>
    <dgm:pt modelId="{8B18D3A4-D2B0-475B-A2BB-85EC988C515A}" type="pres">
      <dgm:prSet presAssocID="{1D0683EC-B0C3-40DB-ACA2-042DEEC91ED1}" presName="composite" presStyleCnt="0"/>
      <dgm:spPr/>
    </dgm:pt>
    <dgm:pt modelId="{98D8F340-BA37-4566-89FE-52460819FD49}" type="pres">
      <dgm:prSet presAssocID="{1D0683EC-B0C3-40DB-ACA2-042DEEC91ED1}" presName="bentUpArrow1" presStyleLbl="alignImgPlace1" presStyleIdx="0" presStyleCnt="2" custScaleX="57929" custScaleY="72256" custLinFactNeighborX="34301" custLinFactNeighborY="-40784"/>
      <dgm:spPr>
        <a:solidFill>
          <a:srgbClr val="002060"/>
        </a:solidFill>
      </dgm:spPr>
    </dgm:pt>
    <dgm:pt modelId="{05403284-B0F1-47BD-9096-CF5D6D1A331F}" type="pres">
      <dgm:prSet presAssocID="{1D0683EC-B0C3-40DB-ACA2-042DEEC91ED1}" presName="ParentText" presStyleLbl="node1" presStyleIdx="0" presStyleCnt="3" custScaleX="130691" custScaleY="73382" custLinFactNeighborX="14514" custLinFactNeighborY="2379">
        <dgm:presLayoutVars>
          <dgm:chMax val="1"/>
          <dgm:chPref val="1"/>
          <dgm:bulletEnabled val="1"/>
        </dgm:presLayoutVars>
      </dgm:prSet>
      <dgm:spPr/>
    </dgm:pt>
    <dgm:pt modelId="{2B10FCB4-3041-44C4-90EA-2060A645A26C}" type="pres">
      <dgm:prSet presAssocID="{1D0683EC-B0C3-40DB-ACA2-042DEEC91ED1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F66FC3B9-D066-437D-AB06-1C20820F40E5}" type="pres">
      <dgm:prSet presAssocID="{B5CFFF3A-90F0-4680-A459-D5553BF3D5C5}" presName="sibTrans" presStyleCnt="0"/>
      <dgm:spPr/>
    </dgm:pt>
    <dgm:pt modelId="{244859D2-4750-498F-91EA-513E7EAB2850}" type="pres">
      <dgm:prSet presAssocID="{F1E20F9C-3685-4B30-B5E3-CAD66B2C1D0C}" presName="composite" presStyleCnt="0"/>
      <dgm:spPr/>
    </dgm:pt>
    <dgm:pt modelId="{86BEFB58-7464-45E7-BE5B-672A4F4D52E4}" type="pres">
      <dgm:prSet presAssocID="{F1E20F9C-3685-4B30-B5E3-CAD66B2C1D0C}" presName="bentUpArrow1" presStyleLbl="alignImgPlace1" presStyleIdx="1" presStyleCnt="2" custScaleX="65461" custScaleY="64987" custLinFactNeighborX="-19552" custLinFactNeighborY="-42258"/>
      <dgm:spPr>
        <a:solidFill>
          <a:srgbClr val="00B050"/>
        </a:solidFill>
      </dgm:spPr>
    </dgm:pt>
    <dgm:pt modelId="{FD38BA5B-5D7A-48F1-8C9D-9A052868F474}" type="pres">
      <dgm:prSet presAssocID="{F1E20F9C-3685-4B30-B5E3-CAD66B2C1D0C}" presName="ParentText" presStyleLbl="node1" presStyleIdx="1" presStyleCnt="3" custScaleX="142196" custScaleY="76214" custLinFactNeighborX="721" custLinFactNeighborY="-7294">
        <dgm:presLayoutVars>
          <dgm:chMax val="1"/>
          <dgm:chPref val="1"/>
          <dgm:bulletEnabled val="1"/>
        </dgm:presLayoutVars>
      </dgm:prSet>
      <dgm:spPr/>
    </dgm:pt>
    <dgm:pt modelId="{CB9DE407-C6E5-4B9F-90D4-7B87F5CEB732}" type="pres">
      <dgm:prSet presAssocID="{F1E20F9C-3685-4B30-B5E3-CAD66B2C1D0C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B9264484-C58C-4578-AE11-1954F003494C}" type="pres">
      <dgm:prSet presAssocID="{A645CEF6-DB75-4E91-A319-6A56A3D1E035}" presName="sibTrans" presStyleCnt="0"/>
      <dgm:spPr/>
    </dgm:pt>
    <dgm:pt modelId="{9DA7DB23-C749-416C-8625-59C0EA88CE90}" type="pres">
      <dgm:prSet presAssocID="{486C193E-F77F-4C8D-8750-D349BF680385}" presName="composite" presStyleCnt="0"/>
      <dgm:spPr/>
    </dgm:pt>
    <dgm:pt modelId="{FE36158A-E12D-4CE7-B76A-09E224AAF41D}" type="pres">
      <dgm:prSet presAssocID="{486C193E-F77F-4C8D-8750-D349BF680385}" presName="ParentText" presStyleLbl="node1" presStyleIdx="2" presStyleCnt="3" custScaleX="193817" custScaleY="83682" custLinFactNeighborX="-33625" custLinFactNeighborY="-10298">
        <dgm:presLayoutVars>
          <dgm:chMax val="1"/>
          <dgm:chPref val="1"/>
          <dgm:bulletEnabled val="1"/>
        </dgm:presLayoutVars>
      </dgm:prSet>
      <dgm:spPr/>
    </dgm:pt>
  </dgm:ptLst>
  <dgm:cxnLst>
    <dgm:cxn modelId="{2E16AA32-E6E7-42DE-A4D3-328575744290}" srcId="{6D1587ED-9B84-49A1-8E3A-29B2EA6CEE5E}" destId="{1D0683EC-B0C3-40DB-ACA2-042DEEC91ED1}" srcOrd="0" destOrd="0" parTransId="{12564987-9BA4-4B8D-A21D-853A824583EF}" sibTransId="{B5CFFF3A-90F0-4680-A459-D5553BF3D5C5}"/>
    <dgm:cxn modelId="{D1F28E3C-8777-482F-8E40-30AEC5B7B9D0}" type="presOf" srcId="{6D1587ED-9B84-49A1-8E3A-29B2EA6CEE5E}" destId="{8A6EA5CA-BD66-4C5E-A479-231113523C16}" srcOrd="0" destOrd="0" presId="urn:microsoft.com/office/officeart/2005/8/layout/StepDownProcess"/>
    <dgm:cxn modelId="{1A71734A-9FC5-42A1-B703-5B168872812F}" srcId="{6D1587ED-9B84-49A1-8E3A-29B2EA6CEE5E}" destId="{F1E20F9C-3685-4B30-B5E3-CAD66B2C1D0C}" srcOrd="1" destOrd="0" parTransId="{6AF3F502-DF59-4092-831B-B068CA1203E3}" sibTransId="{A645CEF6-DB75-4E91-A319-6A56A3D1E035}"/>
    <dgm:cxn modelId="{3BA9E076-D627-4DF9-92D0-0CA75BF5F5CF}" srcId="{6D1587ED-9B84-49A1-8E3A-29B2EA6CEE5E}" destId="{486C193E-F77F-4C8D-8750-D349BF680385}" srcOrd="2" destOrd="0" parTransId="{444CE84F-BE24-454C-8628-F91F4C1B3D11}" sibTransId="{D3B397FB-E5AF-4384-8FAE-0EB4A4D2CBDE}"/>
    <dgm:cxn modelId="{FA1AA7BA-95F0-4894-B483-51046E82BF32}" type="presOf" srcId="{486C193E-F77F-4C8D-8750-D349BF680385}" destId="{FE36158A-E12D-4CE7-B76A-09E224AAF41D}" srcOrd="0" destOrd="0" presId="urn:microsoft.com/office/officeart/2005/8/layout/StepDownProcess"/>
    <dgm:cxn modelId="{C8D809C8-4409-4265-923D-A91B8E1EA88C}" type="presOf" srcId="{F1E20F9C-3685-4B30-B5E3-CAD66B2C1D0C}" destId="{FD38BA5B-5D7A-48F1-8C9D-9A052868F474}" srcOrd="0" destOrd="0" presId="urn:microsoft.com/office/officeart/2005/8/layout/StepDownProcess"/>
    <dgm:cxn modelId="{E5FF4ED8-0445-41F9-8E02-D6E60B74FCFF}" type="presOf" srcId="{1D0683EC-B0C3-40DB-ACA2-042DEEC91ED1}" destId="{05403284-B0F1-47BD-9096-CF5D6D1A331F}" srcOrd="0" destOrd="0" presId="urn:microsoft.com/office/officeart/2005/8/layout/StepDownProcess"/>
    <dgm:cxn modelId="{B112E4F0-F419-49B2-B31B-3E02035C6AB1}" type="presParOf" srcId="{8A6EA5CA-BD66-4C5E-A479-231113523C16}" destId="{8B18D3A4-D2B0-475B-A2BB-85EC988C515A}" srcOrd="0" destOrd="0" presId="urn:microsoft.com/office/officeart/2005/8/layout/StepDownProcess"/>
    <dgm:cxn modelId="{0BBE36E6-04CF-4790-AF2E-D351AD87C02B}" type="presParOf" srcId="{8B18D3A4-D2B0-475B-A2BB-85EC988C515A}" destId="{98D8F340-BA37-4566-89FE-52460819FD49}" srcOrd="0" destOrd="0" presId="urn:microsoft.com/office/officeart/2005/8/layout/StepDownProcess"/>
    <dgm:cxn modelId="{DE8B36B8-A1A9-4A57-BEFC-AE57CCB6F956}" type="presParOf" srcId="{8B18D3A4-D2B0-475B-A2BB-85EC988C515A}" destId="{05403284-B0F1-47BD-9096-CF5D6D1A331F}" srcOrd="1" destOrd="0" presId="urn:microsoft.com/office/officeart/2005/8/layout/StepDownProcess"/>
    <dgm:cxn modelId="{7DAE4E1E-979D-408B-9825-2FC1434A3513}" type="presParOf" srcId="{8B18D3A4-D2B0-475B-A2BB-85EC988C515A}" destId="{2B10FCB4-3041-44C4-90EA-2060A645A26C}" srcOrd="2" destOrd="0" presId="urn:microsoft.com/office/officeart/2005/8/layout/StepDownProcess"/>
    <dgm:cxn modelId="{ABD1F603-DE29-4D33-BAE4-F20B18D1967C}" type="presParOf" srcId="{8A6EA5CA-BD66-4C5E-A479-231113523C16}" destId="{F66FC3B9-D066-437D-AB06-1C20820F40E5}" srcOrd="1" destOrd="0" presId="urn:microsoft.com/office/officeart/2005/8/layout/StepDownProcess"/>
    <dgm:cxn modelId="{C020FBA1-CA6F-45B0-8B10-CA4E2F293EB2}" type="presParOf" srcId="{8A6EA5CA-BD66-4C5E-A479-231113523C16}" destId="{244859D2-4750-498F-91EA-513E7EAB2850}" srcOrd="2" destOrd="0" presId="urn:microsoft.com/office/officeart/2005/8/layout/StepDownProcess"/>
    <dgm:cxn modelId="{BFBFE90A-5D68-4459-9C91-68E20B426383}" type="presParOf" srcId="{244859D2-4750-498F-91EA-513E7EAB2850}" destId="{86BEFB58-7464-45E7-BE5B-672A4F4D52E4}" srcOrd="0" destOrd="0" presId="urn:microsoft.com/office/officeart/2005/8/layout/StepDownProcess"/>
    <dgm:cxn modelId="{95CC76CE-62A1-42A3-8929-D171E08C8272}" type="presParOf" srcId="{244859D2-4750-498F-91EA-513E7EAB2850}" destId="{FD38BA5B-5D7A-48F1-8C9D-9A052868F474}" srcOrd="1" destOrd="0" presId="urn:microsoft.com/office/officeart/2005/8/layout/StepDownProcess"/>
    <dgm:cxn modelId="{4C579837-9B85-4631-B75D-51A02ED7388A}" type="presParOf" srcId="{244859D2-4750-498F-91EA-513E7EAB2850}" destId="{CB9DE407-C6E5-4B9F-90D4-7B87F5CEB732}" srcOrd="2" destOrd="0" presId="urn:microsoft.com/office/officeart/2005/8/layout/StepDownProcess"/>
    <dgm:cxn modelId="{CEEDA7DF-C776-4CFC-9354-1A3336385346}" type="presParOf" srcId="{8A6EA5CA-BD66-4C5E-A479-231113523C16}" destId="{B9264484-C58C-4578-AE11-1954F003494C}" srcOrd="3" destOrd="0" presId="urn:microsoft.com/office/officeart/2005/8/layout/StepDownProcess"/>
    <dgm:cxn modelId="{BC7A5B74-8C68-40D9-909E-9AD3182E5074}" type="presParOf" srcId="{8A6EA5CA-BD66-4C5E-A479-231113523C16}" destId="{9DA7DB23-C749-416C-8625-59C0EA88CE90}" srcOrd="4" destOrd="0" presId="urn:microsoft.com/office/officeart/2005/8/layout/StepDownProcess"/>
    <dgm:cxn modelId="{00E0B183-9796-4E2A-9DC2-A34A0B10125C}" type="presParOf" srcId="{9DA7DB23-C749-416C-8625-59C0EA88CE90}" destId="{FE36158A-E12D-4CE7-B76A-09E224AAF41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4E3DC4-0DA7-4CC7-9884-B7C873C53488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9A3B9E67-8D33-4FCC-80DB-CAFCEB807B89}">
      <dgm:prSet phldrT="[Texte]" custT="1"/>
      <dgm:spPr/>
      <dgm:t>
        <a:bodyPr/>
        <a:lstStyle/>
        <a:p>
          <a:r>
            <a:rPr lang="fr-FR" sz="1400" b="1" dirty="0"/>
            <a:t>Causes profondes </a:t>
          </a:r>
        </a:p>
      </dgm:t>
    </dgm:pt>
    <dgm:pt modelId="{0F5B9D51-8EB3-4873-82F9-5BDF52D8E533}" type="parTrans" cxnId="{89F00303-A951-4BFF-9A61-FC81497961AA}">
      <dgm:prSet/>
      <dgm:spPr/>
      <dgm:t>
        <a:bodyPr/>
        <a:lstStyle/>
        <a:p>
          <a:endParaRPr lang="fr-FR"/>
        </a:p>
      </dgm:t>
    </dgm:pt>
    <dgm:pt modelId="{A0EA0722-1DA6-4782-82D0-7BE7C4B359E9}" type="sibTrans" cxnId="{89F00303-A951-4BFF-9A61-FC81497961AA}">
      <dgm:prSet/>
      <dgm:spPr/>
      <dgm:t>
        <a:bodyPr/>
        <a:lstStyle/>
        <a:p>
          <a:endParaRPr lang="fr-FR"/>
        </a:p>
      </dgm:t>
    </dgm:pt>
    <dgm:pt modelId="{F9D07822-449E-4D95-B1E3-FC76C7E88348}">
      <dgm:prSet custT="1"/>
      <dgm:spPr>
        <a:ln>
          <a:solidFill>
            <a:srgbClr val="002060"/>
          </a:solidFill>
        </a:ln>
      </dgm:spPr>
      <dgm:t>
        <a:bodyPr/>
        <a:lstStyle/>
        <a:p>
          <a:pPr marL="176213" indent="-176213">
            <a:buFontTx/>
            <a:buChar char="►"/>
          </a:pPr>
          <a:r>
            <a:rPr lang="fr-FR" sz="1200" dirty="0"/>
            <a:t>Hémolyse modérée</a:t>
          </a:r>
        </a:p>
      </dgm:t>
    </dgm:pt>
    <dgm:pt modelId="{DB42FC7A-513D-4CD1-AD42-3C633C78F62F}" type="parTrans" cxnId="{4AD3C30E-9A14-4ED6-B635-509680DD3C26}">
      <dgm:prSet/>
      <dgm:spPr/>
      <dgm:t>
        <a:bodyPr/>
        <a:lstStyle/>
        <a:p>
          <a:endParaRPr lang="fr-FR"/>
        </a:p>
      </dgm:t>
    </dgm:pt>
    <dgm:pt modelId="{A1C2D5BC-2402-4F94-B5D8-A084B4FD8A49}" type="sibTrans" cxnId="{4AD3C30E-9A14-4ED6-B635-509680DD3C26}">
      <dgm:prSet/>
      <dgm:spPr/>
      <dgm:t>
        <a:bodyPr/>
        <a:lstStyle/>
        <a:p>
          <a:endParaRPr lang="fr-FR"/>
        </a:p>
      </dgm:t>
    </dgm:pt>
    <dgm:pt modelId="{A647253C-87D6-4608-852B-E9AF963EFA96}">
      <dgm:prSet custT="1"/>
      <dgm:spPr>
        <a:ln>
          <a:solidFill>
            <a:srgbClr val="002060"/>
          </a:solidFill>
        </a:ln>
      </dgm:spPr>
      <dgm:t>
        <a:bodyPr/>
        <a:lstStyle/>
        <a:p>
          <a:pPr marL="176213" indent="-176213">
            <a:buFontTx/>
            <a:buChar char="►"/>
          </a:pPr>
          <a:r>
            <a:rPr lang="fr-FR" sz="1200" dirty="0"/>
            <a:t>Hospitalisation en réanimation 24h puis sortie à domicile avant PEC parisienne</a:t>
          </a:r>
        </a:p>
      </dgm:t>
    </dgm:pt>
    <dgm:pt modelId="{96835090-25A1-4066-AF1E-EA5A73C1AC06}" type="parTrans" cxnId="{1F4F2CD9-57A0-4104-B053-6EBC2EFA87A7}">
      <dgm:prSet/>
      <dgm:spPr/>
      <dgm:t>
        <a:bodyPr/>
        <a:lstStyle/>
        <a:p>
          <a:endParaRPr lang="fr-FR"/>
        </a:p>
      </dgm:t>
    </dgm:pt>
    <dgm:pt modelId="{5A94DB2B-57C5-421F-8BA3-60B0C78D70F8}" type="sibTrans" cxnId="{1F4F2CD9-57A0-4104-B053-6EBC2EFA87A7}">
      <dgm:prSet/>
      <dgm:spPr/>
      <dgm:t>
        <a:bodyPr/>
        <a:lstStyle/>
        <a:p>
          <a:endParaRPr lang="fr-FR"/>
        </a:p>
      </dgm:t>
    </dgm:pt>
    <dgm:pt modelId="{5060F3C0-B025-4E9C-8E9B-4DEC2B6930BD}">
      <dgm:prSet custT="1"/>
      <dgm:spPr>
        <a:ln>
          <a:solidFill>
            <a:srgbClr val="002060"/>
          </a:solidFill>
        </a:ln>
      </dgm:spPr>
      <dgm:t>
        <a:bodyPr/>
        <a:lstStyle/>
        <a:p>
          <a:pPr marL="176213" indent="-176213">
            <a:buFontTx/>
            <a:buChar char="►"/>
          </a:pPr>
          <a:r>
            <a:rPr lang="fr-FR" sz="1200" dirty="0"/>
            <a:t>RAI post-transfusionnelle ?</a:t>
          </a:r>
        </a:p>
      </dgm:t>
    </dgm:pt>
    <dgm:pt modelId="{DEF9F21C-E152-4036-8943-C6F3F24FFC72}" type="parTrans" cxnId="{56B848BB-85DB-4B8E-9C48-3DA85A2E17EA}">
      <dgm:prSet/>
      <dgm:spPr/>
      <dgm:t>
        <a:bodyPr/>
        <a:lstStyle/>
        <a:p>
          <a:endParaRPr lang="fr-FR"/>
        </a:p>
      </dgm:t>
    </dgm:pt>
    <dgm:pt modelId="{918DB3F2-64D4-470B-A9D5-F0C0C042756F}" type="sibTrans" cxnId="{56B848BB-85DB-4B8E-9C48-3DA85A2E17EA}">
      <dgm:prSet/>
      <dgm:spPr/>
      <dgm:t>
        <a:bodyPr/>
        <a:lstStyle/>
        <a:p>
          <a:endParaRPr lang="fr-FR"/>
        </a:p>
      </dgm:t>
    </dgm:pt>
    <dgm:pt modelId="{34DCA92A-370D-4D9A-89CC-0B4246BB3113}">
      <dgm:prSet custT="1"/>
      <dgm:spPr/>
      <dgm:t>
        <a:bodyPr/>
        <a:lstStyle/>
        <a:p>
          <a:pPr marL="176213" indent="-176213">
            <a:buFontTx/>
            <a:buChar char="─"/>
          </a:pPr>
          <a:r>
            <a:rPr lang="fr-FR" sz="1200" dirty="0"/>
            <a:t>Fonctionnement du service en mode dégradé</a:t>
          </a:r>
        </a:p>
      </dgm:t>
    </dgm:pt>
    <dgm:pt modelId="{169D8FC9-04FE-46D4-8953-5689C68B1ED5}" type="parTrans" cxnId="{42FF8620-9D35-45EB-AC57-9F3D2F51D356}">
      <dgm:prSet/>
      <dgm:spPr/>
      <dgm:t>
        <a:bodyPr/>
        <a:lstStyle/>
        <a:p>
          <a:endParaRPr lang="fr-FR"/>
        </a:p>
      </dgm:t>
    </dgm:pt>
    <dgm:pt modelId="{A1421C00-7709-48C7-8162-2BAB46A59AC1}" type="sibTrans" cxnId="{42FF8620-9D35-45EB-AC57-9F3D2F51D356}">
      <dgm:prSet/>
      <dgm:spPr/>
      <dgm:t>
        <a:bodyPr/>
        <a:lstStyle/>
        <a:p>
          <a:endParaRPr lang="fr-FR"/>
        </a:p>
      </dgm:t>
    </dgm:pt>
    <dgm:pt modelId="{7AD0B571-F326-41D3-B231-EDF049892995}">
      <dgm:prSet custT="1"/>
      <dgm:spPr/>
      <dgm:t>
        <a:bodyPr/>
        <a:lstStyle/>
        <a:p>
          <a:pPr marL="176213" indent="-176213">
            <a:buFontTx/>
            <a:buChar char="─"/>
          </a:pPr>
          <a:r>
            <a:rPr lang="fr-FR" sz="1200" dirty="0"/>
            <a:t>Dépassement d’horaires : + de 3H</a:t>
          </a:r>
        </a:p>
      </dgm:t>
    </dgm:pt>
    <dgm:pt modelId="{50FFF287-F997-40A6-9582-FF6F8FC9CC4E}" type="parTrans" cxnId="{63A2B0A7-1D99-4CF2-A1AF-66BD254AE72A}">
      <dgm:prSet/>
      <dgm:spPr/>
      <dgm:t>
        <a:bodyPr/>
        <a:lstStyle/>
        <a:p>
          <a:endParaRPr lang="fr-FR"/>
        </a:p>
      </dgm:t>
    </dgm:pt>
    <dgm:pt modelId="{47D82BAD-E734-4796-A3A9-6699FD01729E}" type="sibTrans" cxnId="{63A2B0A7-1D99-4CF2-A1AF-66BD254AE72A}">
      <dgm:prSet/>
      <dgm:spPr/>
      <dgm:t>
        <a:bodyPr/>
        <a:lstStyle/>
        <a:p>
          <a:endParaRPr lang="fr-FR"/>
        </a:p>
      </dgm:t>
    </dgm:pt>
    <dgm:pt modelId="{4EEA3027-6D36-404A-ADB5-4646D1EFEC1D}">
      <dgm:prSet custT="1"/>
      <dgm:spPr/>
      <dgm:t>
        <a:bodyPr/>
        <a:lstStyle/>
        <a:p>
          <a:pPr marL="176213" indent="-176213">
            <a:buFontTx/>
            <a:buChar char="─"/>
          </a:pPr>
          <a:r>
            <a:rPr lang="fr-FR" sz="1200" dirty="0"/>
            <a:t>Interruptions de tâche multiples : corps médical, IDE intérimaire…</a:t>
          </a:r>
        </a:p>
      </dgm:t>
    </dgm:pt>
    <dgm:pt modelId="{C8856112-77D8-4834-A001-D906E67C58F5}" type="parTrans" cxnId="{47826D17-A56D-4C0D-A9BB-D74D7F55A2AA}">
      <dgm:prSet/>
      <dgm:spPr/>
      <dgm:t>
        <a:bodyPr/>
        <a:lstStyle/>
        <a:p>
          <a:endParaRPr lang="fr-FR"/>
        </a:p>
      </dgm:t>
    </dgm:pt>
    <dgm:pt modelId="{596CF947-E96F-4FD5-BF71-5474103E6504}" type="sibTrans" cxnId="{47826D17-A56D-4C0D-A9BB-D74D7F55A2AA}">
      <dgm:prSet/>
      <dgm:spPr/>
      <dgm:t>
        <a:bodyPr/>
        <a:lstStyle/>
        <a:p>
          <a:endParaRPr lang="fr-FR"/>
        </a:p>
      </dgm:t>
    </dgm:pt>
    <dgm:pt modelId="{90A5E423-A46F-4FAC-9707-C74E3928EADE}">
      <dgm:prSet phldrT="[Texte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fr-FR" sz="1400" b="1" dirty="0"/>
            <a:t>Conséquences patiente</a:t>
          </a:r>
        </a:p>
      </dgm:t>
    </dgm:pt>
    <dgm:pt modelId="{E74B5D8C-2BC3-4E51-A3DF-E69CB2EFEBD8}" type="sibTrans" cxnId="{5A0E2816-869A-4BA8-B399-B96B08743F1D}">
      <dgm:prSet/>
      <dgm:spPr/>
      <dgm:t>
        <a:bodyPr/>
        <a:lstStyle/>
        <a:p>
          <a:endParaRPr lang="fr-FR"/>
        </a:p>
      </dgm:t>
    </dgm:pt>
    <dgm:pt modelId="{BE4A4A9E-4584-459C-80FF-CB7B9E96099C}" type="parTrans" cxnId="{5A0E2816-869A-4BA8-B399-B96B08743F1D}">
      <dgm:prSet/>
      <dgm:spPr/>
      <dgm:t>
        <a:bodyPr/>
        <a:lstStyle/>
        <a:p>
          <a:endParaRPr lang="fr-FR"/>
        </a:p>
      </dgm:t>
    </dgm:pt>
    <dgm:pt modelId="{EC503C8D-8862-472E-BB55-FE8B28474D0F}">
      <dgm:prSet custT="1"/>
      <dgm:spPr/>
      <dgm:t>
        <a:bodyPr/>
        <a:lstStyle/>
        <a:p>
          <a:pPr marL="176213" indent="-176213">
            <a:buFontTx/>
            <a:buChar char="─"/>
          </a:pPr>
          <a:r>
            <a:rPr lang="fr-FR" sz="1200" dirty="0"/>
            <a:t>Remplacement par un IDE ne connaissant pas le fonctionnement du service et devant être encadré</a:t>
          </a:r>
        </a:p>
      </dgm:t>
    </dgm:pt>
    <dgm:pt modelId="{E5D5B497-5B68-400E-BA9A-C120157C4A11}" type="parTrans" cxnId="{0FA2789A-B8C2-40FA-BD8A-252C89A35915}">
      <dgm:prSet/>
      <dgm:spPr/>
      <dgm:t>
        <a:bodyPr/>
        <a:lstStyle/>
        <a:p>
          <a:endParaRPr lang="fr-FR"/>
        </a:p>
      </dgm:t>
    </dgm:pt>
    <dgm:pt modelId="{E7F9ED96-2AE0-43C3-9D2E-6469AFD4141F}" type="sibTrans" cxnId="{0FA2789A-B8C2-40FA-BD8A-252C89A35915}">
      <dgm:prSet/>
      <dgm:spPr/>
      <dgm:t>
        <a:bodyPr/>
        <a:lstStyle/>
        <a:p>
          <a:endParaRPr lang="fr-FR"/>
        </a:p>
      </dgm:t>
    </dgm:pt>
    <dgm:pt modelId="{9B2EF267-A1F2-4625-949F-36CA75573E25}">
      <dgm:prSet custT="1"/>
      <dgm:spPr/>
      <dgm:t>
        <a:bodyPr/>
        <a:lstStyle/>
        <a:p>
          <a:pPr marL="176213" indent="-176213">
            <a:buFontTx/>
            <a:buChar char="─"/>
          </a:pPr>
          <a:r>
            <a:rPr lang="fr-FR" sz="1200" dirty="0"/>
            <a:t>1 absence inopinée sur les 2 IDE prévus ce jour-là </a:t>
          </a:r>
        </a:p>
      </dgm:t>
    </dgm:pt>
    <dgm:pt modelId="{E5B60DF8-1620-4A58-92F7-EC8CB64768BF}" type="parTrans" cxnId="{808BC50D-DD3C-4241-A153-251EDDC26E7F}">
      <dgm:prSet/>
      <dgm:spPr/>
      <dgm:t>
        <a:bodyPr/>
        <a:lstStyle/>
        <a:p>
          <a:endParaRPr lang="fr-FR"/>
        </a:p>
      </dgm:t>
    </dgm:pt>
    <dgm:pt modelId="{BB77D667-D019-4D17-AC2D-80473648349B}" type="sibTrans" cxnId="{808BC50D-DD3C-4241-A153-251EDDC26E7F}">
      <dgm:prSet/>
      <dgm:spPr/>
      <dgm:t>
        <a:bodyPr/>
        <a:lstStyle/>
        <a:p>
          <a:endParaRPr lang="fr-FR"/>
        </a:p>
      </dgm:t>
    </dgm:pt>
    <dgm:pt modelId="{25974473-84AD-4FEB-AE99-1342B1D4379B}">
      <dgm:prSet custT="1"/>
      <dgm:spPr/>
      <dgm:t>
        <a:bodyPr/>
        <a:lstStyle/>
        <a:p>
          <a:pPr marL="176213" indent="-176213">
            <a:buFontTx/>
            <a:buChar char="─"/>
          </a:pPr>
          <a:r>
            <a:rPr lang="fr-FR" sz="1200" dirty="0"/>
            <a:t>Charge de travail importante</a:t>
          </a:r>
        </a:p>
      </dgm:t>
    </dgm:pt>
    <dgm:pt modelId="{A50E0048-4DEE-49A4-A38A-C9AFD5860769}" type="parTrans" cxnId="{80C242E5-D0AA-4432-9518-5169D0D86DA1}">
      <dgm:prSet/>
      <dgm:spPr/>
      <dgm:t>
        <a:bodyPr/>
        <a:lstStyle/>
        <a:p>
          <a:endParaRPr lang="fr-FR"/>
        </a:p>
      </dgm:t>
    </dgm:pt>
    <dgm:pt modelId="{4C560B55-04AD-47DC-B0B2-1F6AFA94E409}" type="sibTrans" cxnId="{80C242E5-D0AA-4432-9518-5169D0D86DA1}">
      <dgm:prSet/>
      <dgm:spPr/>
      <dgm:t>
        <a:bodyPr/>
        <a:lstStyle/>
        <a:p>
          <a:endParaRPr lang="fr-FR"/>
        </a:p>
      </dgm:t>
    </dgm:pt>
    <dgm:pt modelId="{0CB91B3D-1DD6-46FB-ABEC-C3CC7344C88F}" type="pres">
      <dgm:prSet presAssocID="{C54E3DC4-0DA7-4CC7-9884-B7C873C53488}" presName="linear" presStyleCnt="0">
        <dgm:presLayoutVars>
          <dgm:dir/>
          <dgm:animLvl val="lvl"/>
          <dgm:resizeHandles val="exact"/>
        </dgm:presLayoutVars>
      </dgm:prSet>
      <dgm:spPr/>
    </dgm:pt>
    <dgm:pt modelId="{15F4E625-1971-4FAE-ADA1-99682FCE18EA}" type="pres">
      <dgm:prSet presAssocID="{90A5E423-A46F-4FAC-9707-C74E3928EADE}" presName="parentLin" presStyleCnt="0"/>
      <dgm:spPr/>
    </dgm:pt>
    <dgm:pt modelId="{1CB524DE-C152-474F-977E-CFCF5132309B}" type="pres">
      <dgm:prSet presAssocID="{90A5E423-A46F-4FAC-9707-C74E3928EADE}" presName="parentLeftMargin" presStyleLbl="node1" presStyleIdx="0" presStyleCnt="2"/>
      <dgm:spPr/>
    </dgm:pt>
    <dgm:pt modelId="{8F89D23E-123B-456D-9FEC-76DA4BAD8EE6}" type="pres">
      <dgm:prSet presAssocID="{90A5E423-A46F-4FAC-9707-C74E3928EAD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A0591BB-3CBF-43B4-B941-0A74C463C15D}" type="pres">
      <dgm:prSet presAssocID="{90A5E423-A46F-4FAC-9707-C74E3928EADE}" presName="negativeSpace" presStyleCnt="0"/>
      <dgm:spPr/>
    </dgm:pt>
    <dgm:pt modelId="{05E13F1C-FB52-4A39-8309-F4A6BB6187B4}" type="pres">
      <dgm:prSet presAssocID="{90A5E423-A46F-4FAC-9707-C74E3928EADE}" presName="childText" presStyleLbl="conFgAcc1" presStyleIdx="0" presStyleCnt="2">
        <dgm:presLayoutVars>
          <dgm:bulletEnabled val="1"/>
        </dgm:presLayoutVars>
      </dgm:prSet>
      <dgm:spPr/>
    </dgm:pt>
    <dgm:pt modelId="{359329C0-F54F-4ABA-AB10-ECF3DDBA6CD2}" type="pres">
      <dgm:prSet presAssocID="{E74B5D8C-2BC3-4E51-A3DF-E69CB2EFEBD8}" presName="spaceBetweenRectangles" presStyleCnt="0"/>
      <dgm:spPr/>
    </dgm:pt>
    <dgm:pt modelId="{7A01FDD5-E428-497A-8C50-659F1458A785}" type="pres">
      <dgm:prSet presAssocID="{9A3B9E67-8D33-4FCC-80DB-CAFCEB807B89}" presName="parentLin" presStyleCnt="0"/>
      <dgm:spPr/>
    </dgm:pt>
    <dgm:pt modelId="{C232A508-57EC-426B-B50E-C352FB39DE95}" type="pres">
      <dgm:prSet presAssocID="{9A3B9E67-8D33-4FCC-80DB-CAFCEB807B89}" presName="parentLeftMargin" presStyleLbl="node1" presStyleIdx="0" presStyleCnt="2"/>
      <dgm:spPr/>
    </dgm:pt>
    <dgm:pt modelId="{E75AF434-8E08-426D-AD79-E7560E8DA515}" type="pres">
      <dgm:prSet presAssocID="{9A3B9E67-8D33-4FCC-80DB-CAFCEB807B8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B0589EE-4D6A-4E5C-A40E-04F698774FC6}" type="pres">
      <dgm:prSet presAssocID="{9A3B9E67-8D33-4FCC-80DB-CAFCEB807B89}" presName="negativeSpace" presStyleCnt="0"/>
      <dgm:spPr/>
    </dgm:pt>
    <dgm:pt modelId="{D05EFFEB-1BB1-4FE5-8DDB-05852D7C6260}" type="pres">
      <dgm:prSet presAssocID="{9A3B9E67-8D33-4FCC-80DB-CAFCEB807B8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9F00303-A951-4BFF-9A61-FC81497961AA}" srcId="{C54E3DC4-0DA7-4CC7-9884-B7C873C53488}" destId="{9A3B9E67-8D33-4FCC-80DB-CAFCEB807B89}" srcOrd="1" destOrd="0" parTransId="{0F5B9D51-8EB3-4873-82F9-5BDF52D8E533}" sibTransId="{A0EA0722-1DA6-4782-82D0-7BE7C4B359E9}"/>
    <dgm:cxn modelId="{D80D1B0D-7D39-450B-939C-9364A5B751D7}" type="presOf" srcId="{A647253C-87D6-4608-852B-E9AF963EFA96}" destId="{05E13F1C-FB52-4A39-8309-F4A6BB6187B4}" srcOrd="0" destOrd="1" presId="urn:microsoft.com/office/officeart/2005/8/layout/list1"/>
    <dgm:cxn modelId="{808BC50D-DD3C-4241-A153-251EDDC26E7F}" srcId="{9A3B9E67-8D33-4FCC-80DB-CAFCEB807B89}" destId="{9B2EF267-A1F2-4625-949F-36CA75573E25}" srcOrd="1" destOrd="0" parTransId="{E5B60DF8-1620-4A58-92F7-EC8CB64768BF}" sibTransId="{BB77D667-D019-4D17-AC2D-80473648349B}"/>
    <dgm:cxn modelId="{4AD3C30E-9A14-4ED6-B635-509680DD3C26}" srcId="{90A5E423-A46F-4FAC-9707-C74E3928EADE}" destId="{F9D07822-449E-4D95-B1E3-FC76C7E88348}" srcOrd="0" destOrd="0" parTransId="{DB42FC7A-513D-4CD1-AD42-3C633C78F62F}" sibTransId="{A1C2D5BC-2402-4F94-B5D8-A084B4FD8A49}"/>
    <dgm:cxn modelId="{5A0E2816-869A-4BA8-B399-B96B08743F1D}" srcId="{C54E3DC4-0DA7-4CC7-9884-B7C873C53488}" destId="{90A5E423-A46F-4FAC-9707-C74E3928EADE}" srcOrd="0" destOrd="0" parTransId="{BE4A4A9E-4584-459C-80FF-CB7B9E96099C}" sibTransId="{E74B5D8C-2BC3-4E51-A3DF-E69CB2EFEBD8}"/>
    <dgm:cxn modelId="{47826D17-A56D-4C0D-A9BB-D74D7F55A2AA}" srcId="{9A3B9E67-8D33-4FCC-80DB-CAFCEB807B89}" destId="{4EEA3027-6D36-404A-ADB5-4646D1EFEC1D}" srcOrd="4" destOrd="0" parTransId="{C8856112-77D8-4834-A001-D906E67C58F5}" sibTransId="{596CF947-E96F-4FD5-BF71-5474103E6504}"/>
    <dgm:cxn modelId="{42FF8620-9D35-45EB-AC57-9F3D2F51D356}" srcId="{9A3B9E67-8D33-4FCC-80DB-CAFCEB807B89}" destId="{34DCA92A-370D-4D9A-89CC-0B4246BB3113}" srcOrd="0" destOrd="0" parTransId="{169D8FC9-04FE-46D4-8953-5689C68B1ED5}" sibTransId="{A1421C00-7709-48C7-8162-2BAB46A59AC1}"/>
    <dgm:cxn modelId="{D8B32B26-364F-41A3-8812-219A630C1E63}" type="presOf" srcId="{4EEA3027-6D36-404A-ADB5-4646D1EFEC1D}" destId="{D05EFFEB-1BB1-4FE5-8DDB-05852D7C6260}" srcOrd="0" destOrd="4" presId="urn:microsoft.com/office/officeart/2005/8/layout/list1"/>
    <dgm:cxn modelId="{E66D0B2B-8872-49F3-8641-E3EFFF86726E}" type="presOf" srcId="{7AD0B571-F326-41D3-B231-EDF049892995}" destId="{D05EFFEB-1BB1-4FE5-8DDB-05852D7C6260}" srcOrd="0" destOrd="5" presId="urn:microsoft.com/office/officeart/2005/8/layout/list1"/>
    <dgm:cxn modelId="{0256683A-1AE8-4BEA-BC97-66DABFF6F03A}" type="presOf" srcId="{EC503C8D-8862-472E-BB55-FE8B28474D0F}" destId="{D05EFFEB-1BB1-4FE5-8DDB-05852D7C6260}" srcOrd="0" destOrd="2" presId="urn:microsoft.com/office/officeart/2005/8/layout/list1"/>
    <dgm:cxn modelId="{E49AA03F-1114-4E02-934A-07C0226391B2}" type="presOf" srcId="{F9D07822-449E-4D95-B1E3-FC76C7E88348}" destId="{05E13F1C-FB52-4A39-8309-F4A6BB6187B4}" srcOrd="0" destOrd="0" presId="urn:microsoft.com/office/officeart/2005/8/layout/list1"/>
    <dgm:cxn modelId="{7F530E48-E230-49D7-B8FD-4DF108D96C5B}" type="presOf" srcId="{25974473-84AD-4FEB-AE99-1342B1D4379B}" destId="{D05EFFEB-1BB1-4FE5-8DDB-05852D7C6260}" srcOrd="0" destOrd="3" presId="urn:microsoft.com/office/officeart/2005/8/layout/list1"/>
    <dgm:cxn modelId="{AAD2396A-5F8F-4D82-8DCC-3C5E5A960E58}" type="presOf" srcId="{9B2EF267-A1F2-4625-949F-36CA75573E25}" destId="{D05EFFEB-1BB1-4FE5-8DDB-05852D7C6260}" srcOrd="0" destOrd="1" presId="urn:microsoft.com/office/officeart/2005/8/layout/list1"/>
    <dgm:cxn modelId="{CAAD0853-4B9D-4356-8156-9BD9A33F3F54}" type="presOf" srcId="{9A3B9E67-8D33-4FCC-80DB-CAFCEB807B89}" destId="{E75AF434-8E08-426D-AD79-E7560E8DA515}" srcOrd="1" destOrd="0" presId="urn:microsoft.com/office/officeart/2005/8/layout/list1"/>
    <dgm:cxn modelId="{F0F18256-6497-4F13-B71E-36D24A4A859F}" type="presOf" srcId="{90A5E423-A46F-4FAC-9707-C74E3928EADE}" destId="{8F89D23E-123B-456D-9FEC-76DA4BAD8EE6}" srcOrd="1" destOrd="0" presId="urn:microsoft.com/office/officeart/2005/8/layout/list1"/>
    <dgm:cxn modelId="{912DAD7F-C090-432B-BD91-82348337F91D}" type="presOf" srcId="{34DCA92A-370D-4D9A-89CC-0B4246BB3113}" destId="{D05EFFEB-1BB1-4FE5-8DDB-05852D7C6260}" srcOrd="0" destOrd="0" presId="urn:microsoft.com/office/officeart/2005/8/layout/list1"/>
    <dgm:cxn modelId="{F40F4199-9CE7-4F8D-86EA-8521103CC481}" type="presOf" srcId="{9A3B9E67-8D33-4FCC-80DB-CAFCEB807B89}" destId="{C232A508-57EC-426B-B50E-C352FB39DE95}" srcOrd="0" destOrd="0" presId="urn:microsoft.com/office/officeart/2005/8/layout/list1"/>
    <dgm:cxn modelId="{43563E9A-451C-406C-AB2F-4EC1520A3044}" type="presOf" srcId="{5060F3C0-B025-4E9C-8E9B-4DEC2B6930BD}" destId="{05E13F1C-FB52-4A39-8309-F4A6BB6187B4}" srcOrd="0" destOrd="2" presId="urn:microsoft.com/office/officeart/2005/8/layout/list1"/>
    <dgm:cxn modelId="{0FA2789A-B8C2-40FA-BD8A-252C89A35915}" srcId="{9A3B9E67-8D33-4FCC-80DB-CAFCEB807B89}" destId="{EC503C8D-8862-472E-BB55-FE8B28474D0F}" srcOrd="2" destOrd="0" parTransId="{E5D5B497-5B68-400E-BA9A-C120157C4A11}" sibTransId="{E7F9ED96-2AE0-43C3-9D2E-6469AFD4141F}"/>
    <dgm:cxn modelId="{FDAB4AA1-D415-437E-B9EE-401205F7FDAD}" type="presOf" srcId="{90A5E423-A46F-4FAC-9707-C74E3928EADE}" destId="{1CB524DE-C152-474F-977E-CFCF5132309B}" srcOrd="0" destOrd="0" presId="urn:microsoft.com/office/officeart/2005/8/layout/list1"/>
    <dgm:cxn modelId="{63A2B0A7-1D99-4CF2-A1AF-66BD254AE72A}" srcId="{9A3B9E67-8D33-4FCC-80DB-CAFCEB807B89}" destId="{7AD0B571-F326-41D3-B231-EDF049892995}" srcOrd="5" destOrd="0" parTransId="{50FFF287-F997-40A6-9582-FF6F8FC9CC4E}" sibTransId="{47D82BAD-E734-4796-A3A9-6699FD01729E}"/>
    <dgm:cxn modelId="{53F684B1-7FB4-45D6-98A2-32ECD14ABC7B}" type="presOf" srcId="{C54E3DC4-0DA7-4CC7-9884-B7C873C53488}" destId="{0CB91B3D-1DD6-46FB-ABEC-C3CC7344C88F}" srcOrd="0" destOrd="0" presId="urn:microsoft.com/office/officeart/2005/8/layout/list1"/>
    <dgm:cxn modelId="{56B848BB-85DB-4B8E-9C48-3DA85A2E17EA}" srcId="{90A5E423-A46F-4FAC-9707-C74E3928EADE}" destId="{5060F3C0-B025-4E9C-8E9B-4DEC2B6930BD}" srcOrd="2" destOrd="0" parTransId="{DEF9F21C-E152-4036-8943-C6F3F24FFC72}" sibTransId="{918DB3F2-64D4-470B-A9D5-F0C0C042756F}"/>
    <dgm:cxn modelId="{1F4F2CD9-57A0-4104-B053-6EBC2EFA87A7}" srcId="{90A5E423-A46F-4FAC-9707-C74E3928EADE}" destId="{A647253C-87D6-4608-852B-E9AF963EFA96}" srcOrd="1" destOrd="0" parTransId="{96835090-25A1-4066-AF1E-EA5A73C1AC06}" sibTransId="{5A94DB2B-57C5-421F-8BA3-60B0C78D70F8}"/>
    <dgm:cxn modelId="{80C242E5-D0AA-4432-9518-5169D0D86DA1}" srcId="{9A3B9E67-8D33-4FCC-80DB-CAFCEB807B89}" destId="{25974473-84AD-4FEB-AE99-1342B1D4379B}" srcOrd="3" destOrd="0" parTransId="{A50E0048-4DEE-49A4-A38A-C9AFD5860769}" sibTransId="{4C560B55-04AD-47DC-B0B2-1F6AFA94E409}"/>
    <dgm:cxn modelId="{1B5B9606-5A11-4DE8-B939-46564B675350}" type="presParOf" srcId="{0CB91B3D-1DD6-46FB-ABEC-C3CC7344C88F}" destId="{15F4E625-1971-4FAE-ADA1-99682FCE18EA}" srcOrd="0" destOrd="0" presId="urn:microsoft.com/office/officeart/2005/8/layout/list1"/>
    <dgm:cxn modelId="{ED3DF77C-1813-4E54-8E4A-C9A91D579F69}" type="presParOf" srcId="{15F4E625-1971-4FAE-ADA1-99682FCE18EA}" destId="{1CB524DE-C152-474F-977E-CFCF5132309B}" srcOrd="0" destOrd="0" presId="urn:microsoft.com/office/officeart/2005/8/layout/list1"/>
    <dgm:cxn modelId="{382C88C1-3A04-4B3C-A065-DD62844C503F}" type="presParOf" srcId="{15F4E625-1971-4FAE-ADA1-99682FCE18EA}" destId="{8F89D23E-123B-456D-9FEC-76DA4BAD8EE6}" srcOrd="1" destOrd="0" presId="urn:microsoft.com/office/officeart/2005/8/layout/list1"/>
    <dgm:cxn modelId="{C99A60B2-6D88-4E88-95F8-2DCFF740020F}" type="presParOf" srcId="{0CB91B3D-1DD6-46FB-ABEC-C3CC7344C88F}" destId="{EA0591BB-3CBF-43B4-B941-0A74C463C15D}" srcOrd="1" destOrd="0" presId="urn:microsoft.com/office/officeart/2005/8/layout/list1"/>
    <dgm:cxn modelId="{2E27E806-EA9D-40A7-9D3D-63D828BBFC22}" type="presParOf" srcId="{0CB91B3D-1DD6-46FB-ABEC-C3CC7344C88F}" destId="{05E13F1C-FB52-4A39-8309-F4A6BB6187B4}" srcOrd="2" destOrd="0" presId="urn:microsoft.com/office/officeart/2005/8/layout/list1"/>
    <dgm:cxn modelId="{8F7F23B6-5365-4B92-B4AB-819D5578CE14}" type="presParOf" srcId="{0CB91B3D-1DD6-46FB-ABEC-C3CC7344C88F}" destId="{359329C0-F54F-4ABA-AB10-ECF3DDBA6CD2}" srcOrd="3" destOrd="0" presId="urn:microsoft.com/office/officeart/2005/8/layout/list1"/>
    <dgm:cxn modelId="{1AEF3270-C22B-4ECD-A17A-45CD29432106}" type="presParOf" srcId="{0CB91B3D-1DD6-46FB-ABEC-C3CC7344C88F}" destId="{7A01FDD5-E428-497A-8C50-659F1458A785}" srcOrd="4" destOrd="0" presId="urn:microsoft.com/office/officeart/2005/8/layout/list1"/>
    <dgm:cxn modelId="{5EF08688-DB70-4D14-97B0-6401967E43E3}" type="presParOf" srcId="{7A01FDD5-E428-497A-8C50-659F1458A785}" destId="{C232A508-57EC-426B-B50E-C352FB39DE95}" srcOrd="0" destOrd="0" presId="urn:microsoft.com/office/officeart/2005/8/layout/list1"/>
    <dgm:cxn modelId="{D0DE211A-920E-4D54-98C7-6DB572FADCB2}" type="presParOf" srcId="{7A01FDD5-E428-497A-8C50-659F1458A785}" destId="{E75AF434-8E08-426D-AD79-E7560E8DA515}" srcOrd="1" destOrd="0" presId="urn:microsoft.com/office/officeart/2005/8/layout/list1"/>
    <dgm:cxn modelId="{C538DA15-2946-4BB4-9E51-DF8A04EB3474}" type="presParOf" srcId="{0CB91B3D-1DD6-46FB-ABEC-C3CC7344C88F}" destId="{CB0589EE-4D6A-4E5C-A40E-04F698774FC6}" srcOrd="5" destOrd="0" presId="urn:microsoft.com/office/officeart/2005/8/layout/list1"/>
    <dgm:cxn modelId="{4AE1CC96-BCD2-481C-8648-5617EDA215F8}" type="presParOf" srcId="{0CB91B3D-1DD6-46FB-ABEC-C3CC7344C88F}" destId="{D05EFFEB-1BB1-4FE5-8DDB-05852D7C626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152090-37D5-4D1E-8FC7-6D0162306EC6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3A39EA57-706F-49A0-B34A-11CDF5EAB17D}">
      <dgm:prSet phldrT="[Texte]" custT="1"/>
      <dgm:spPr/>
      <dgm:t>
        <a:bodyPr/>
        <a:lstStyle/>
        <a:p>
          <a:endParaRPr lang="fr-FR" sz="1600" b="1" dirty="0"/>
        </a:p>
        <a:p>
          <a:r>
            <a:rPr lang="fr-FR" sz="1600" b="1" dirty="0"/>
            <a:t>Barrières qui ont détecté l’incident</a:t>
          </a:r>
        </a:p>
        <a:p>
          <a:endParaRPr lang="fr-FR" sz="1500" dirty="0"/>
        </a:p>
      </dgm:t>
    </dgm:pt>
    <dgm:pt modelId="{199D3812-AF26-4F08-B01F-F89B399BD9E6}" type="parTrans" cxnId="{2FC3C8F0-3577-461C-921D-A559E12EFC61}">
      <dgm:prSet/>
      <dgm:spPr/>
      <dgm:t>
        <a:bodyPr/>
        <a:lstStyle/>
        <a:p>
          <a:endParaRPr lang="fr-FR"/>
        </a:p>
      </dgm:t>
    </dgm:pt>
    <dgm:pt modelId="{9D799667-2452-457E-A9DC-C7BEEEB9E6A6}" type="sibTrans" cxnId="{2FC3C8F0-3577-461C-921D-A559E12EFC61}">
      <dgm:prSet/>
      <dgm:spPr/>
      <dgm:t>
        <a:bodyPr/>
        <a:lstStyle/>
        <a:p>
          <a:endParaRPr lang="fr-FR"/>
        </a:p>
      </dgm:t>
    </dgm:pt>
    <dgm:pt modelId="{3028332F-3E11-4790-AAEF-4CCB943B4B60}">
      <dgm:prSet phldrT="[Texte]" custT="1"/>
      <dgm:spPr/>
      <dgm:t>
        <a:bodyPr/>
        <a:lstStyle/>
        <a:p>
          <a:r>
            <a:rPr lang="fr-FR" sz="1200" dirty="0"/>
            <a:t>Atténuation : la patiente qui signale douleurs lombaires, oppression thoracique, paresthésies MI</a:t>
          </a:r>
        </a:p>
      </dgm:t>
    </dgm:pt>
    <dgm:pt modelId="{14C480B1-FAE8-4B4C-AAD5-FCE160A40E56}" type="parTrans" cxnId="{6BC902A8-6B9B-42FA-A360-282F1A97E83C}">
      <dgm:prSet/>
      <dgm:spPr/>
      <dgm:t>
        <a:bodyPr/>
        <a:lstStyle/>
        <a:p>
          <a:endParaRPr lang="fr-FR"/>
        </a:p>
      </dgm:t>
    </dgm:pt>
    <dgm:pt modelId="{0F12EFA1-CD5E-4478-8740-F4397A24CF72}" type="sibTrans" cxnId="{6BC902A8-6B9B-42FA-A360-282F1A97E83C}">
      <dgm:prSet/>
      <dgm:spPr/>
      <dgm:t>
        <a:bodyPr/>
        <a:lstStyle/>
        <a:p>
          <a:endParaRPr lang="fr-FR"/>
        </a:p>
      </dgm:t>
    </dgm:pt>
    <dgm:pt modelId="{AEC833AF-A670-43E5-96CC-F94196F3F0BC}">
      <dgm:prSet phldrT="[Texte]" custT="1"/>
      <dgm:spPr/>
      <dgm:t>
        <a:bodyPr/>
        <a:lstStyle/>
        <a:p>
          <a:r>
            <a:rPr lang="fr-FR" sz="1200" dirty="0"/>
            <a:t>Cursus® : révèle l’erreur de receveur de PSL </a:t>
          </a:r>
        </a:p>
      </dgm:t>
    </dgm:pt>
    <dgm:pt modelId="{CE8BE4BD-65DD-4F11-A1CC-FC06D1F967A4}" type="parTrans" cxnId="{401CCEB8-D066-4194-9140-9446D1657526}">
      <dgm:prSet/>
      <dgm:spPr/>
      <dgm:t>
        <a:bodyPr/>
        <a:lstStyle/>
        <a:p>
          <a:endParaRPr lang="fr-FR"/>
        </a:p>
      </dgm:t>
    </dgm:pt>
    <dgm:pt modelId="{BD58827F-3228-445F-92BE-198B623026EE}" type="sibTrans" cxnId="{401CCEB8-D066-4194-9140-9446D1657526}">
      <dgm:prSet/>
      <dgm:spPr/>
      <dgm:t>
        <a:bodyPr/>
        <a:lstStyle/>
        <a:p>
          <a:endParaRPr lang="fr-FR"/>
        </a:p>
      </dgm:t>
    </dgm:pt>
    <dgm:pt modelId="{63692C6B-FAB3-4633-8F18-25D90990A937}">
      <dgm:prSet phldrT="[Texte]" custT="1"/>
      <dgm:spPr/>
      <dgm:t>
        <a:bodyPr/>
        <a:lstStyle/>
        <a:p>
          <a:endParaRPr lang="fr-FR" sz="500" dirty="0"/>
        </a:p>
        <a:p>
          <a:endParaRPr lang="fr-FR" sz="500" dirty="0"/>
        </a:p>
        <a:p>
          <a:r>
            <a:rPr lang="fr-FR" sz="1600" b="1" dirty="0"/>
            <a:t>Barrières qui n’ont pas fonctionné </a:t>
          </a:r>
          <a:r>
            <a:rPr lang="fr-FR" sz="500" dirty="0"/>
            <a:t>: </a:t>
          </a:r>
        </a:p>
        <a:p>
          <a:endParaRPr lang="fr-FR" sz="500" dirty="0"/>
        </a:p>
      </dgm:t>
    </dgm:pt>
    <dgm:pt modelId="{1C0243EB-F697-4D84-B77D-225C8A791AAA}" type="parTrans" cxnId="{61B5852A-7D3A-4A7D-BB02-B6BD0C4EA073}">
      <dgm:prSet/>
      <dgm:spPr/>
      <dgm:t>
        <a:bodyPr/>
        <a:lstStyle/>
        <a:p>
          <a:endParaRPr lang="fr-FR"/>
        </a:p>
      </dgm:t>
    </dgm:pt>
    <dgm:pt modelId="{BF1ECF9F-DC3C-4BB6-AFC3-137BB825334A}" type="sibTrans" cxnId="{61B5852A-7D3A-4A7D-BB02-B6BD0C4EA073}">
      <dgm:prSet/>
      <dgm:spPr/>
      <dgm:t>
        <a:bodyPr/>
        <a:lstStyle/>
        <a:p>
          <a:endParaRPr lang="fr-FR"/>
        </a:p>
      </dgm:t>
    </dgm:pt>
    <dgm:pt modelId="{F64AED4A-D41A-4F17-BF30-62B08D7AFFA5}">
      <dgm:prSet phldrT="[Texte]" custT="1"/>
      <dgm:spPr/>
      <dgm:t>
        <a:bodyPr/>
        <a:lstStyle/>
        <a:p>
          <a:pPr algn="l"/>
          <a:r>
            <a:rPr lang="fr-FR" sz="700" dirty="0"/>
            <a:t>Non-respect de la procédure DPC : IDE n’a pas participé aux formations proposées</a:t>
          </a:r>
        </a:p>
      </dgm:t>
    </dgm:pt>
    <dgm:pt modelId="{0D3CD07D-0D9E-45CF-ACF0-0AED0E747975}" type="parTrans" cxnId="{AACEBE9A-E89E-4EEE-83D3-17DA75A385B5}">
      <dgm:prSet/>
      <dgm:spPr/>
      <dgm:t>
        <a:bodyPr/>
        <a:lstStyle/>
        <a:p>
          <a:endParaRPr lang="fr-FR"/>
        </a:p>
      </dgm:t>
    </dgm:pt>
    <dgm:pt modelId="{AFDBA87B-A6CD-4D71-B2D4-CAD015A2180F}" type="sibTrans" cxnId="{AACEBE9A-E89E-4EEE-83D3-17DA75A385B5}">
      <dgm:prSet/>
      <dgm:spPr/>
      <dgm:t>
        <a:bodyPr/>
        <a:lstStyle/>
        <a:p>
          <a:endParaRPr lang="fr-FR"/>
        </a:p>
      </dgm:t>
    </dgm:pt>
    <dgm:pt modelId="{12C59980-FD8F-45BE-BCEE-06CF38FE956C}">
      <dgm:prSet custT="1"/>
      <dgm:spPr/>
      <dgm:t>
        <a:bodyPr/>
        <a:lstStyle/>
        <a:p>
          <a:pPr algn="l"/>
          <a:r>
            <a:rPr lang="fr-FR" sz="700" dirty="0"/>
            <a:t>Non-respect de la procédure de prescription informatisée : bon de commande manuscrit</a:t>
          </a:r>
        </a:p>
      </dgm:t>
    </dgm:pt>
    <dgm:pt modelId="{A193D3A4-B7BA-4BBB-8ED7-950684010D08}" type="parTrans" cxnId="{CF9041A7-4351-4718-A09C-140303A3448C}">
      <dgm:prSet/>
      <dgm:spPr/>
      <dgm:t>
        <a:bodyPr/>
        <a:lstStyle/>
        <a:p>
          <a:endParaRPr lang="fr-FR"/>
        </a:p>
      </dgm:t>
    </dgm:pt>
    <dgm:pt modelId="{2E72191A-B90A-4E2F-A7B3-FFFD0E859E71}" type="sibTrans" cxnId="{CF9041A7-4351-4718-A09C-140303A3448C}">
      <dgm:prSet/>
      <dgm:spPr/>
      <dgm:t>
        <a:bodyPr/>
        <a:lstStyle/>
        <a:p>
          <a:endParaRPr lang="fr-FR"/>
        </a:p>
      </dgm:t>
    </dgm:pt>
    <dgm:pt modelId="{C15045DA-7C0D-4FD2-8E7D-5518CC2C0F68}">
      <dgm:prSet custT="1"/>
      <dgm:spPr/>
      <dgm:t>
        <a:bodyPr/>
        <a:lstStyle/>
        <a:p>
          <a:pPr algn="l"/>
          <a:r>
            <a:rPr lang="fr-FR" sz="700"/>
            <a:t>Non-respect de la procédure d’identitovigilance : médecin prescripteur et IDE</a:t>
          </a:r>
          <a:endParaRPr lang="fr-FR" sz="700" dirty="0"/>
        </a:p>
      </dgm:t>
    </dgm:pt>
    <dgm:pt modelId="{F08030D9-4990-4F18-B75C-B3370D5E2D3A}" type="parTrans" cxnId="{8E85CA50-6DD2-456E-8328-7302310C4A18}">
      <dgm:prSet/>
      <dgm:spPr/>
      <dgm:t>
        <a:bodyPr/>
        <a:lstStyle/>
        <a:p>
          <a:endParaRPr lang="fr-FR"/>
        </a:p>
      </dgm:t>
    </dgm:pt>
    <dgm:pt modelId="{6E77E7AC-604D-4BD6-AB9E-17D95497C0D8}" type="sibTrans" cxnId="{8E85CA50-6DD2-456E-8328-7302310C4A18}">
      <dgm:prSet/>
      <dgm:spPr/>
      <dgm:t>
        <a:bodyPr/>
        <a:lstStyle/>
        <a:p>
          <a:endParaRPr lang="fr-FR"/>
        </a:p>
      </dgm:t>
    </dgm:pt>
    <dgm:pt modelId="{A469FBE7-D86F-426F-99FA-A876CAA2DC16}">
      <dgm:prSet custT="1"/>
      <dgm:spPr/>
      <dgm:t>
        <a:bodyPr/>
        <a:lstStyle/>
        <a:p>
          <a:pPr algn="l"/>
          <a:r>
            <a:rPr lang="fr-FR" sz="700" dirty="0"/>
            <a:t>Non-respect de la procédure de délivrance : délivrance sur documents remplis par IDE</a:t>
          </a:r>
        </a:p>
      </dgm:t>
    </dgm:pt>
    <dgm:pt modelId="{43409B44-6716-4579-82F8-6C5DAFB523EF}" type="parTrans" cxnId="{41B63EE0-354C-4E58-87F4-9FD9C7FE6903}">
      <dgm:prSet/>
      <dgm:spPr/>
      <dgm:t>
        <a:bodyPr/>
        <a:lstStyle/>
        <a:p>
          <a:endParaRPr lang="fr-FR"/>
        </a:p>
      </dgm:t>
    </dgm:pt>
    <dgm:pt modelId="{B73F1F50-3BD2-4C4D-A943-A3B5CC3FCB76}" type="sibTrans" cxnId="{41B63EE0-354C-4E58-87F4-9FD9C7FE6903}">
      <dgm:prSet/>
      <dgm:spPr/>
      <dgm:t>
        <a:bodyPr/>
        <a:lstStyle/>
        <a:p>
          <a:endParaRPr lang="fr-FR"/>
        </a:p>
      </dgm:t>
    </dgm:pt>
    <dgm:pt modelId="{9B7F468A-7662-4308-AEC9-FE3A5B72BE78}">
      <dgm:prSet custT="1"/>
      <dgm:spPr/>
      <dgm:t>
        <a:bodyPr/>
        <a:lstStyle/>
        <a:p>
          <a:pPr marL="87313" indent="0" algn="l"/>
          <a:r>
            <a:rPr lang="fr-FR" sz="700" dirty="0"/>
            <a:t>Non-respect de la procédure de traçabilité informatisée : faite a posteriori, après l’EI</a:t>
          </a:r>
        </a:p>
      </dgm:t>
    </dgm:pt>
    <dgm:pt modelId="{E261658A-9880-48DA-B19B-1017BB95B1AD}" type="parTrans" cxnId="{C2D7EEA3-B27C-4744-8A10-1364C1AE5FF3}">
      <dgm:prSet/>
      <dgm:spPr/>
      <dgm:t>
        <a:bodyPr/>
        <a:lstStyle/>
        <a:p>
          <a:endParaRPr lang="fr-FR"/>
        </a:p>
      </dgm:t>
    </dgm:pt>
    <dgm:pt modelId="{BCD596C1-1044-466B-8B68-C28789EBB1FF}" type="sibTrans" cxnId="{C2D7EEA3-B27C-4744-8A10-1364C1AE5FF3}">
      <dgm:prSet/>
      <dgm:spPr/>
      <dgm:t>
        <a:bodyPr/>
        <a:lstStyle/>
        <a:p>
          <a:endParaRPr lang="fr-FR"/>
        </a:p>
      </dgm:t>
    </dgm:pt>
    <dgm:pt modelId="{14B136EE-C832-4448-AF7C-AE18076BC727}">
      <dgm:prSet custT="1"/>
      <dgm:spPr/>
      <dgm:t>
        <a:bodyPr/>
        <a:lstStyle/>
        <a:p>
          <a:pPr algn="l"/>
          <a:r>
            <a:rPr lang="fr-FR" sz="700" dirty="0"/>
            <a:t>Non-respect de la procédure de compatibilité ultime : épreuve de concordance documentaire non réalisée, test de compatibilité patient-PSL non maîtrisé</a:t>
          </a:r>
        </a:p>
      </dgm:t>
    </dgm:pt>
    <dgm:pt modelId="{D289401F-C147-4540-9533-46B368694EEB}" type="parTrans" cxnId="{4F48EBDA-4588-40E4-8B58-A3EA343F3066}">
      <dgm:prSet/>
      <dgm:spPr/>
      <dgm:t>
        <a:bodyPr/>
        <a:lstStyle/>
        <a:p>
          <a:endParaRPr lang="fr-FR"/>
        </a:p>
      </dgm:t>
    </dgm:pt>
    <dgm:pt modelId="{92237FF8-174A-4561-AE60-3A1D6FDFCDD1}" type="sibTrans" cxnId="{4F48EBDA-4588-40E4-8B58-A3EA343F3066}">
      <dgm:prSet/>
      <dgm:spPr/>
      <dgm:t>
        <a:bodyPr/>
        <a:lstStyle/>
        <a:p>
          <a:endParaRPr lang="fr-FR"/>
        </a:p>
      </dgm:t>
    </dgm:pt>
    <dgm:pt modelId="{54240702-0DBF-4D2C-90EE-2619DB5F581A}">
      <dgm:prSet custT="1"/>
      <dgm:spPr/>
      <dgm:t>
        <a:bodyPr/>
        <a:lstStyle/>
        <a:p>
          <a:pPr marL="87313" indent="0" algn="l"/>
          <a:r>
            <a:rPr lang="fr-FR" sz="700" dirty="0"/>
            <a:t>Non-respect note institutionnelle transfusion nocturne</a:t>
          </a:r>
        </a:p>
      </dgm:t>
    </dgm:pt>
    <dgm:pt modelId="{EAA6CAEC-8CC8-4CB7-A02A-0CA506AA21F4}" type="parTrans" cxnId="{84E6D4D5-9FF9-4AF8-82E8-4697EEE54825}">
      <dgm:prSet/>
      <dgm:spPr/>
      <dgm:t>
        <a:bodyPr/>
        <a:lstStyle/>
        <a:p>
          <a:endParaRPr lang="fr-FR"/>
        </a:p>
      </dgm:t>
    </dgm:pt>
    <dgm:pt modelId="{BF867A1B-1839-4135-8D91-7BAA68728BB6}" type="sibTrans" cxnId="{84E6D4D5-9FF9-4AF8-82E8-4697EEE54825}">
      <dgm:prSet/>
      <dgm:spPr/>
      <dgm:t>
        <a:bodyPr/>
        <a:lstStyle/>
        <a:p>
          <a:endParaRPr lang="fr-FR"/>
        </a:p>
      </dgm:t>
    </dgm:pt>
    <dgm:pt modelId="{3D8D4CC7-80A6-4FA0-8F4C-E1BB8FD0F282}">
      <dgm:prSet custT="1"/>
      <dgm:spPr/>
      <dgm:t>
        <a:bodyPr/>
        <a:lstStyle/>
        <a:p>
          <a:pPr marL="87313" indent="0" algn="l"/>
          <a:r>
            <a:rPr lang="fr-FR" sz="700" dirty="0"/>
            <a:t>Non-respect de la procédure de gestion des EIR : EFS non prévenu</a:t>
          </a:r>
        </a:p>
      </dgm:t>
    </dgm:pt>
    <dgm:pt modelId="{A160C9D9-6486-4BC4-AF01-2CCBDD42E7AD}" type="parTrans" cxnId="{B3DDF91F-AAF8-40BE-9D1C-BBFCE34EB949}">
      <dgm:prSet/>
      <dgm:spPr/>
      <dgm:t>
        <a:bodyPr/>
        <a:lstStyle/>
        <a:p>
          <a:endParaRPr lang="fr-FR"/>
        </a:p>
      </dgm:t>
    </dgm:pt>
    <dgm:pt modelId="{EC79D25E-57DB-40F0-B2E6-345EC60A4403}" type="sibTrans" cxnId="{B3DDF91F-AAF8-40BE-9D1C-BBFCE34EB949}">
      <dgm:prSet/>
      <dgm:spPr/>
      <dgm:t>
        <a:bodyPr/>
        <a:lstStyle/>
        <a:p>
          <a:endParaRPr lang="fr-FR"/>
        </a:p>
      </dgm:t>
    </dgm:pt>
    <dgm:pt modelId="{C58D6153-F71C-486F-8671-D40EB79C2A9B}" type="pres">
      <dgm:prSet presAssocID="{66152090-37D5-4D1E-8FC7-6D0162306EC6}" presName="Name0" presStyleCnt="0">
        <dgm:presLayoutVars>
          <dgm:dir/>
          <dgm:animLvl val="lvl"/>
          <dgm:resizeHandles val="exact"/>
        </dgm:presLayoutVars>
      </dgm:prSet>
      <dgm:spPr/>
    </dgm:pt>
    <dgm:pt modelId="{D4824799-DD6C-4916-A964-079DBAEB5001}" type="pres">
      <dgm:prSet presAssocID="{63692C6B-FAB3-4633-8F18-25D90990A937}" presName="boxAndChildren" presStyleCnt="0"/>
      <dgm:spPr/>
    </dgm:pt>
    <dgm:pt modelId="{31238EBD-7452-4FF1-BBB4-377EAB0D5D88}" type="pres">
      <dgm:prSet presAssocID="{63692C6B-FAB3-4633-8F18-25D90990A937}" presName="parentTextBox" presStyleLbl="node1" presStyleIdx="0" presStyleCnt="2"/>
      <dgm:spPr/>
    </dgm:pt>
    <dgm:pt modelId="{0C64B85E-A0B4-45BE-A51E-9711C1CEBDFC}" type="pres">
      <dgm:prSet presAssocID="{63692C6B-FAB3-4633-8F18-25D90990A937}" presName="entireBox" presStyleLbl="node1" presStyleIdx="0" presStyleCnt="2"/>
      <dgm:spPr/>
    </dgm:pt>
    <dgm:pt modelId="{0C98D55A-155D-4B09-B743-5CE575E049D0}" type="pres">
      <dgm:prSet presAssocID="{63692C6B-FAB3-4633-8F18-25D90990A937}" presName="descendantBox" presStyleCnt="0"/>
      <dgm:spPr/>
    </dgm:pt>
    <dgm:pt modelId="{F4748C6B-6EF5-4416-99E3-8D75DFD84D5B}" type="pres">
      <dgm:prSet presAssocID="{F64AED4A-D41A-4F17-BF30-62B08D7AFFA5}" presName="childTextBox" presStyleLbl="fgAccFollowNode1" presStyleIdx="0" presStyleCnt="10" custLinFactNeighborX="3693">
        <dgm:presLayoutVars>
          <dgm:bulletEnabled val="1"/>
        </dgm:presLayoutVars>
      </dgm:prSet>
      <dgm:spPr/>
    </dgm:pt>
    <dgm:pt modelId="{C3C2248E-912A-46E7-97DC-CB100C05D421}" type="pres">
      <dgm:prSet presAssocID="{12C59980-FD8F-45BE-BCEE-06CF38FE956C}" presName="childTextBox" presStyleLbl="fgAccFollowNode1" presStyleIdx="1" presStyleCnt="10" custLinFactNeighborX="3693">
        <dgm:presLayoutVars>
          <dgm:bulletEnabled val="1"/>
        </dgm:presLayoutVars>
      </dgm:prSet>
      <dgm:spPr/>
    </dgm:pt>
    <dgm:pt modelId="{46D28DC2-BC33-472B-9540-B0F5F7D7ECF4}" type="pres">
      <dgm:prSet presAssocID="{C15045DA-7C0D-4FD2-8E7D-5518CC2C0F68}" presName="childTextBox" presStyleLbl="fgAccFollowNode1" presStyleIdx="2" presStyleCnt="10" custLinFactNeighborX="3693">
        <dgm:presLayoutVars>
          <dgm:bulletEnabled val="1"/>
        </dgm:presLayoutVars>
      </dgm:prSet>
      <dgm:spPr/>
    </dgm:pt>
    <dgm:pt modelId="{4F738D3D-2C39-46FC-8B4D-EEFA9AD3102E}" type="pres">
      <dgm:prSet presAssocID="{A469FBE7-D86F-426F-99FA-A876CAA2DC16}" presName="childTextBox" presStyleLbl="fgAccFollowNode1" presStyleIdx="3" presStyleCnt="10" custLinFactNeighborX="3693">
        <dgm:presLayoutVars>
          <dgm:bulletEnabled val="1"/>
        </dgm:presLayoutVars>
      </dgm:prSet>
      <dgm:spPr/>
    </dgm:pt>
    <dgm:pt modelId="{6779BD39-2BAA-4A74-AA2E-A78297F9D1EA}" type="pres">
      <dgm:prSet presAssocID="{9B7F468A-7662-4308-AEC9-FE3A5B72BE78}" presName="childTextBox" presStyleLbl="fgAccFollowNode1" presStyleIdx="4" presStyleCnt="10" custLinFactNeighborX="3693">
        <dgm:presLayoutVars>
          <dgm:bulletEnabled val="1"/>
        </dgm:presLayoutVars>
      </dgm:prSet>
      <dgm:spPr/>
    </dgm:pt>
    <dgm:pt modelId="{344B028F-0A6F-42BE-8DFF-76B9F89916E6}" type="pres">
      <dgm:prSet presAssocID="{14B136EE-C832-4448-AF7C-AE18076BC727}" presName="childTextBox" presStyleLbl="fgAccFollowNode1" presStyleIdx="5" presStyleCnt="10" custScaleX="121833" custLinFactNeighborX="3693">
        <dgm:presLayoutVars>
          <dgm:bulletEnabled val="1"/>
        </dgm:presLayoutVars>
      </dgm:prSet>
      <dgm:spPr/>
    </dgm:pt>
    <dgm:pt modelId="{98D72AF1-8E72-4DF8-AFB5-CBBEE7B7418F}" type="pres">
      <dgm:prSet presAssocID="{54240702-0DBF-4D2C-90EE-2619DB5F581A}" presName="childTextBox" presStyleLbl="fgAccFollowNode1" presStyleIdx="6" presStyleCnt="10" custLinFactNeighborX="3693">
        <dgm:presLayoutVars>
          <dgm:bulletEnabled val="1"/>
        </dgm:presLayoutVars>
      </dgm:prSet>
      <dgm:spPr/>
    </dgm:pt>
    <dgm:pt modelId="{47ADB71D-F451-4829-A97E-27D7042CF70B}" type="pres">
      <dgm:prSet presAssocID="{3D8D4CC7-80A6-4FA0-8F4C-E1BB8FD0F282}" presName="childTextBox" presStyleLbl="fgAccFollowNode1" presStyleIdx="7" presStyleCnt="10" custLinFactNeighborX="-5148" custLinFactNeighborY="-989">
        <dgm:presLayoutVars>
          <dgm:bulletEnabled val="1"/>
        </dgm:presLayoutVars>
      </dgm:prSet>
      <dgm:spPr/>
    </dgm:pt>
    <dgm:pt modelId="{90E6C730-E0E7-4115-81D7-296B9CE304AC}" type="pres">
      <dgm:prSet presAssocID="{9D799667-2452-457E-A9DC-C7BEEEB9E6A6}" presName="sp" presStyleCnt="0"/>
      <dgm:spPr/>
    </dgm:pt>
    <dgm:pt modelId="{3604B6C2-ED5A-4CB4-BE54-1F1BA66B34B7}" type="pres">
      <dgm:prSet presAssocID="{3A39EA57-706F-49A0-B34A-11CDF5EAB17D}" presName="arrowAndChildren" presStyleCnt="0"/>
      <dgm:spPr/>
    </dgm:pt>
    <dgm:pt modelId="{ACCB9906-D0B7-4342-AD5E-09B16DE190F0}" type="pres">
      <dgm:prSet presAssocID="{3A39EA57-706F-49A0-B34A-11CDF5EAB17D}" presName="parentTextArrow" presStyleLbl="node1" presStyleIdx="0" presStyleCnt="2"/>
      <dgm:spPr/>
    </dgm:pt>
    <dgm:pt modelId="{25287229-F5EF-43F4-AA33-B192C5473123}" type="pres">
      <dgm:prSet presAssocID="{3A39EA57-706F-49A0-B34A-11CDF5EAB17D}" presName="arrow" presStyleLbl="node1" presStyleIdx="1" presStyleCnt="2" custScaleY="86025"/>
      <dgm:spPr/>
    </dgm:pt>
    <dgm:pt modelId="{F1BA88C4-43E7-4AD0-9196-E4D4A5DDEDBC}" type="pres">
      <dgm:prSet presAssocID="{3A39EA57-706F-49A0-B34A-11CDF5EAB17D}" presName="descendantArrow" presStyleCnt="0"/>
      <dgm:spPr/>
    </dgm:pt>
    <dgm:pt modelId="{F4E38E39-534F-4E60-BD3D-A2860A44396F}" type="pres">
      <dgm:prSet presAssocID="{3028332F-3E11-4790-AAEF-4CCB943B4B60}" presName="childTextArrow" presStyleLbl="fgAccFollowNode1" presStyleIdx="8" presStyleCnt="10" custScaleY="95889" custLinFactNeighborX="384" custLinFactNeighborY="-3549">
        <dgm:presLayoutVars>
          <dgm:bulletEnabled val="1"/>
        </dgm:presLayoutVars>
      </dgm:prSet>
      <dgm:spPr/>
    </dgm:pt>
    <dgm:pt modelId="{9B076550-8BEF-47BA-91CA-3E9454F99188}" type="pres">
      <dgm:prSet presAssocID="{AEC833AF-A670-43E5-96CC-F94196F3F0BC}" presName="childTextArrow" presStyleLbl="fgAccFollowNode1" presStyleIdx="9" presStyleCnt="10" custScaleY="95889" custLinFactNeighborX="-486" custLinFactNeighborY="-3549">
        <dgm:presLayoutVars>
          <dgm:bulletEnabled val="1"/>
        </dgm:presLayoutVars>
      </dgm:prSet>
      <dgm:spPr/>
    </dgm:pt>
  </dgm:ptLst>
  <dgm:cxnLst>
    <dgm:cxn modelId="{9073F002-BF21-48EB-ABEB-93F314F6113F}" type="presOf" srcId="{12C59980-FD8F-45BE-BCEE-06CF38FE956C}" destId="{C3C2248E-912A-46E7-97DC-CB100C05D421}" srcOrd="0" destOrd="0" presId="urn:microsoft.com/office/officeart/2005/8/layout/process4"/>
    <dgm:cxn modelId="{E2E33C0E-115C-4EE7-9D9E-116A8A2C8FEA}" type="presOf" srcId="{C15045DA-7C0D-4FD2-8E7D-5518CC2C0F68}" destId="{46D28DC2-BC33-472B-9540-B0F5F7D7ECF4}" srcOrd="0" destOrd="0" presId="urn:microsoft.com/office/officeart/2005/8/layout/process4"/>
    <dgm:cxn modelId="{B3B7021A-E553-4DCB-9733-762F7D9EE858}" type="presOf" srcId="{63692C6B-FAB3-4633-8F18-25D90990A937}" destId="{0C64B85E-A0B4-45BE-A51E-9711C1CEBDFC}" srcOrd="1" destOrd="0" presId="urn:microsoft.com/office/officeart/2005/8/layout/process4"/>
    <dgm:cxn modelId="{B3DDF91F-AAF8-40BE-9D1C-BBFCE34EB949}" srcId="{63692C6B-FAB3-4633-8F18-25D90990A937}" destId="{3D8D4CC7-80A6-4FA0-8F4C-E1BB8FD0F282}" srcOrd="7" destOrd="0" parTransId="{A160C9D9-6486-4BC4-AF01-2CCBDD42E7AD}" sibTransId="{EC79D25E-57DB-40F0-B2E6-345EC60A4403}"/>
    <dgm:cxn modelId="{34528E22-4A45-4552-99D2-7B49F4CC7FD9}" type="presOf" srcId="{A469FBE7-D86F-426F-99FA-A876CAA2DC16}" destId="{4F738D3D-2C39-46FC-8B4D-EEFA9AD3102E}" srcOrd="0" destOrd="0" presId="urn:microsoft.com/office/officeart/2005/8/layout/process4"/>
    <dgm:cxn modelId="{61B5852A-7D3A-4A7D-BB02-B6BD0C4EA073}" srcId="{66152090-37D5-4D1E-8FC7-6D0162306EC6}" destId="{63692C6B-FAB3-4633-8F18-25D90990A937}" srcOrd="1" destOrd="0" parTransId="{1C0243EB-F697-4D84-B77D-225C8A791AAA}" sibTransId="{BF1ECF9F-DC3C-4BB6-AFC3-137BB825334A}"/>
    <dgm:cxn modelId="{90093D31-6D28-414D-A6D7-5216E21ACC98}" type="presOf" srcId="{F64AED4A-D41A-4F17-BF30-62B08D7AFFA5}" destId="{F4748C6B-6EF5-4416-99E3-8D75DFD84D5B}" srcOrd="0" destOrd="0" presId="urn:microsoft.com/office/officeart/2005/8/layout/process4"/>
    <dgm:cxn modelId="{6944D75D-8BD2-44AF-B479-C027C1F979B8}" type="presOf" srcId="{3D8D4CC7-80A6-4FA0-8F4C-E1BB8FD0F282}" destId="{47ADB71D-F451-4829-A97E-27D7042CF70B}" srcOrd="0" destOrd="0" presId="urn:microsoft.com/office/officeart/2005/8/layout/process4"/>
    <dgm:cxn modelId="{6857426C-FA57-445B-8357-3CF4D80444F8}" type="presOf" srcId="{66152090-37D5-4D1E-8FC7-6D0162306EC6}" destId="{C58D6153-F71C-486F-8671-D40EB79C2A9B}" srcOrd="0" destOrd="0" presId="urn:microsoft.com/office/officeart/2005/8/layout/process4"/>
    <dgm:cxn modelId="{8E85CA50-6DD2-456E-8328-7302310C4A18}" srcId="{63692C6B-FAB3-4633-8F18-25D90990A937}" destId="{C15045DA-7C0D-4FD2-8E7D-5518CC2C0F68}" srcOrd="2" destOrd="0" parTransId="{F08030D9-4990-4F18-B75C-B3370D5E2D3A}" sibTransId="{6E77E7AC-604D-4BD6-AB9E-17D95497C0D8}"/>
    <dgm:cxn modelId="{DD8D7587-EABD-4B71-8432-896FDE63AB40}" type="presOf" srcId="{54240702-0DBF-4D2C-90EE-2619DB5F581A}" destId="{98D72AF1-8E72-4DF8-AFB5-CBBEE7B7418F}" srcOrd="0" destOrd="0" presId="urn:microsoft.com/office/officeart/2005/8/layout/process4"/>
    <dgm:cxn modelId="{AACEBE9A-E89E-4EEE-83D3-17DA75A385B5}" srcId="{63692C6B-FAB3-4633-8F18-25D90990A937}" destId="{F64AED4A-D41A-4F17-BF30-62B08D7AFFA5}" srcOrd="0" destOrd="0" parTransId="{0D3CD07D-0D9E-45CF-ACF0-0AED0E747975}" sibTransId="{AFDBA87B-A6CD-4D71-B2D4-CAD015A2180F}"/>
    <dgm:cxn modelId="{C2D7EEA3-B27C-4744-8A10-1364C1AE5FF3}" srcId="{63692C6B-FAB3-4633-8F18-25D90990A937}" destId="{9B7F468A-7662-4308-AEC9-FE3A5B72BE78}" srcOrd="4" destOrd="0" parTransId="{E261658A-9880-48DA-B19B-1017BB95B1AD}" sibTransId="{BCD596C1-1044-466B-8B68-C28789EBB1FF}"/>
    <dgm:cxn modelId="{CF9041A7-4351-4718-A09C-140303A3448C}" srcId="{63692C6B-FAB3-4633-8F18-25D90990A937}" destId="{12C59980-FD8F-45BE-BCEE-06CF38FE956C}" srcOrd="1" destOrd="0" parTransId="{A193D3A4-B7BA-4BBB-8ED7-950684010D08}" sibTransId="{2E72191A-B90A-4E2F-A7B3-FFFD0E859E71}"/>
    <dgm:cxn modelId="{6BC902A8-6B9B-42FA-A360-282F1A97E83C}" srcId="{3A39EA57-706F-49A0-B34A-11CDF5EAB17D}" destId="{3028332F-3E11-4790-AAEF-4CCB943B4B60}" srcOrd="0" destOrd="0" parTransId="{14C480B1-FAE8-4B4C-AAD5-FCE160A40E56}" sibTransId="{0F12EFA1-CD5E-4478-8740-F4397A24CF72}"/>
    <dgm:cxn modelId="{9A823DB0-F558-4D3B-8EBD-2BFB5C7C7C9F}" type="presOf" srcId="{63692C6B-FAB3-4633-8F18-25D90990A937}" destId="{31238EBD-7452-4FF1-BBB4-377EAB0D5D88}" srcOrd="0" destOrd="0" presId="urn:microsoft.com/office/officeart/2005/8/layout/process4"/>
    <dgm:cxn modelId="{401CCEB8-D066-4194-9140-9446D1657526}" srcId="{3A39EA57-706F-49A0-B34A-11CDF5EAB17D}" destId="{AEC833AF-A670-43E5-96CC-F94196F3F0BC}" srcOrd="1" destOrd="0" parTransId="{CE8BE4BD-65DD-4F11-A1CC-FC06D1F967A4}" sibTransId="{BD58827F-3228-445F-92BE-198B623026EE}"/>
    <dgm:cxn modelId="{4C81A3C0-9A66-4655-9D24-7E0D92D8C396}" type="presOf" srcId="{AEC833AF-A670-43E5-96CC-F94196F3F0BC}" destId="{9B076550-8BEF-47BA-91CA-3E9454F99188}" srcOrd="0" destOrd="0" presId="urn:microsoft.com/office/officeart/2005/8/layout/process4"/>
    <dgm:cxn modelId="{26207AC7-58A3-4F30-9292-81EB38E707F1}" type="presOf" srcId="{3028332F-3E11-4790-AAEF-4CCB943B4B60}" destId="{F4E38E39-534F-4E60-BD3D-A2860A44396F}" srcOrd="0" destOrd="0" presId="urn:microsoft.com/office/officeart/2005/8/layout/process4"/>
    <dgm:cxn modelId="{EDEDECCD-8D75-434B-854D-D7437F070C2D}" type="presOf" srcId="{14B136EE-C832-4448-AF7C-AE18076BC727}" destId="{344B028F-0A6F-42BE-8DFF-76B9F89916E6}" srcOrd="0" destOrd="0" presId="urn:microsoft.com/office/officeart/2005/8/layout/process4"/>
    <dgm:cxn modelId="{D4C9B6D0-A52F-47B6-8BC3-E1D9AB302303}" type="presOf" srcId="{3A39EA57-706F-49A0-B34A-11CDF5EAB17D}" destId="{ACCB9906-D0B7-4342-AD5E-09B16DE190F0}" srcOrd="0" destOrd="0" presId="urn:microsoft.com/office/officeart/2005/8/layout/process4"/>
    <dgm:cxn modelId="{84E6D4D5-9FF9-4AF8-82E8-4697EEE54825}" srcId="{63692C6B-FAB3-4633-8F18-25D90990A937}" destId="{54240702-0DBF-4D2C-90EE-2619DB5F581A}" srcOrd="6" destOrd="0" parTransId="{EAA6CAEC-8CC8-4CB7-A02A-0CA506AA21F4}" sibTransId="{BF867A1B-1839-4135-8D91-7BAA68728BB6}"/>
    <dgm:cxn modelId="{4F48EBDA-4588-40E4-8B58-A3EA343F3066}" srcId="{63692C6B-FAB3-4633-8F18-25D90990A937}" destId="{14B136EE-C832-4448-AF7C-AE18076BC727}" srcOrd="5" destOrd="0" parTransId="{D289401F-C147-4540-9533-46B368694EEB}" sibTransId="{92237FF8-174A-4561-AE60-3A1D6FDFCDD1}"/>
    <dgm:cxn modelId="{41B63EE0-354C-4E58-87F4-9FD9C7FE6903}" srcId="{63692C6B-FAB3-4633-8F18-25D90990A937}" destId="{A469FBE7-D86F-426F-99FA-A876CAA2DC16}" srcOrd="3" destOrd="0" parTransId="{43409B44-6716-4579-82F8-6C5DAFB523EF}" sibTransId="{B73F1F50-3BD2-4C4D-A943-A3B5CC3FCB76}"/>
    <dgm:cxn modelId="{8E862CE4-0368-4CB0-8A0C-28B87D9763A6}" type="presOf" srcId="{9B7F468A-7662-4308-AEC9-FE3A5B72BE78}" destId="{6779BD39-2BAA-4A74-AA2E-A78297F9D1EA}" srcOrd="0" destOrd="0" presId="urn:microsoft.com/office/officeart/2005/8/layout/process4"/>
    <dgm:cxn modelId="{13A238E4-B54C-45E8-B73E-1A8B6572E329}" type="presOf" srcId="{3A39EA57-706F-49A0-B34A-11CDF5EAB17D}" destId="{25287229-F5EF-43F4-AA33-B192C5473123}" srcOrd="1" destOrd="0" presId="urn:microsoft.com/office/officeart/2005/8/layout/process4"/>
    <dgm:cxn modelId="{2FC3C8F0-3577-461C-921D-A559E12EFC61}" srcId="{66152090-37D5-4D1E-8FC7-6D0162306EC6}" destId="{3A39EA57-706F-49A0-B34A-11CDF5EAB17D}" srcOrd="0" destOrd="0" parTransId="{199D3812-AF26-4F08-B01F-F89B399BD9E6}" sibTransId="{9D799667-2452-457E-A9DC-C7BEEEB9E6A6}"/>
    <dgm:cxn modelId="{104D0267-1D17-4CD5-AA62-1A372FDD7773}" type="presParOf" srcId="{C58D6153-F71C-486F-8671-D40EB79C2A9B}" destId="{D4824799-DD6C-4916-A964-079DBAEB5001}" srcOrd="0" destOrd="0" presId="urn:microsoft.com/office/officeart/2005/8/layout/process4"/>
    <dgm:cxn modelId="{45E512D4-3C9A-4CF7-8B82-772D997E49E8}" type="presParOf" srcId="{D4824799-DD6C-4916-A964-079DBAEB5001}" destId="{31238EBD-7452-4FF1-BBB4-377EAB0D5D88}" srcOrd="0" destOrd="0" presId="urn:microsoft.com/office/officeart/2005/8/layout/process4"/>
    <dgm:cxn modelId="{1AA72BF8-0A04-401D-8570-69E5E3891C68}" type="presParOf" srcId="{D4824799-DD6C-4916-A964-079DBAEB5001}" destId="{0C64B85E-A0B4-45BE-A51E-9711C1CEBDFC}" srcOrd="1" destOrd="0" presId="urn:microsoft.com/office/officeart/2005/8/layout/process4"/>
    <dgm:cxn modelId="{5C7BA9FC-6F43-43A2-8B2D-A420923CC872}" type="presParOf" srcId="{D4824799-DD6C-4916-A964-079DBAEB5001}" destId="{0C98D55A-155D-4B09-B743-5CE575E049D0}" srcOrd="2" destOrd="0" presId="urn:microsoft.com/office/officeart/2005/8/layout/process4"/>
    <dgm:cxn modelId="{05865B11-CA54-47BB-AE05-44DD06927F0A}" type="presParOf" srcId="{0C98D55A-155D-4B09-B743-5CE575E049D0}" destId="{F4748C6B-6EF5-4416-99E3-8D75DFD84D5B}" srcOrd="0" destOrd="0" presId="urn:microsoft.com/office/officeart/2005/8/layout/process4"/>
    <dgm:cxn modelId="{C702EE44-D2E5-443E-931D-AB6C654D33A6}" type="presParOf" srcId="{0C98D55A-155D-4B09-B743-5CE575E049D0}" destId="{C3C2248E-912A-46E7-97DC-CB100C05D421}" srcOrd="1" destOrd="0" presId="urn:microsoft.com/office/officeart/2005/8/layout/process4"/>
    <dgm:cxn modelId="{18AD4394-BC9D-4196-9668-1A692D2176A3}" type="presParOf" srcId="{0C98D55A-155D-4B09-B743-5CE575E049D0}" destId="{46D28DC2-BC33-472B-9540-B0F5F7D7ECF4}" srcOrd="2" destOrd="0" presId="urn:microsoft.com/office/officeart/2005/8/layout/process4"/>
    <dgm:cxn modelId="{237860C7-BBC7-4FEA-8E66-BDFF1EF54C98}" type="presParOf" srcId="{0C98D55A-155D-4B09-B743-5CE575E049D0}" destId="{4F738D3D-2C39-46FC-8B4D-EEFA9AD3102E}" srcOrd="3" destOrd="0" presId="urn:microsoft.com/office/officeart/2005/8/layout/process4"/>
    <dgm:cxn modelId="{D40C67C3-FB10-440F-A66E-4B8D05EDC11D}" type="presParOf" srcId="{0C98D55A-155D-4B09-B743-5CE575E049D0}" destId="{6779BD39-2BAA-4A74-AA2E-A78297F9D1EA}" srcOrd="4" destOrd="0" presId="urn:microsoft.com/office/officeart/2005/8/layout/process4"/>
    <dgm:cxn modelId="{6231F050-3727-424A-B2E4-34B9C976F8F3}" type="presParOf" srcId="{0C98D55A-155D-4B09-B743-5CE575E049D0}" destId="{344B028F-0A6F-42BE-8DFF-76B9F89916E6}" srcOrd="5" destOrd="0" presId="urn:microsoft.com/office/officeart/2005/8/layout/process4"/>
    <dgm:cxn modelId="{8C622100-2D7A-43FC-A2B3-676D15C3B59A}" type="presParOf" srcId="{0C98D55A-155D-4B09-B743-5CE575E049D0}" destId="{98D72AF1-8E72-4DF8-AFB5-CBBEE7B7418F}" srcOrd="6" destOrd="0" presId="urn:microsoft.com/office/officeart/2005/8/layout/process4"/>
    <dgm:cxn modelId="{81AA5252-02A6-4891-833C-4ECA207EA1D5}" type="presParOf" srcId="{0C98D55A-155D-4B09-B743-5CE575E049D0}" destId="{47ADB71D-F451-4829-A97E-27D7042CF70B}" srcOrd="7" destOrd="0" presId="urn:microsoft.com/office/officeart/2005/8/layout/process4"/>
    <dgm:cxn modelId="{DB3179F9-DA3A-4AFC-A581-B252B38C2EF6}" type="presParOf" srcId="{C58D6153-F71C-486F-8671-D40EB79C2A9B}" destId="{90E6C730-E0E7-4115-81D7-296B9CE304AC}" srcOrd="1" destOrd="0" presId="urn:microsoft.com/office/officeart/2005/8/layout/process4"/>
    <dgm:cxn modelId="{C61DD796-BFD8-4565-ABDD-88F09FE961C8}" type="presParOf" srcId="{C58D6153-F71C-486F-8671-D40EB79C2A9B}" destId="{3604B6C2-ED5A-4CB4-BE54-1F1BA66B34B7}" srcOrd="2" destOrd="0" presId="urn:microsoft.com/office/officeart/2005/8/layout/process4"/>
    <dgm:cxn modelId="{FCFE3995-D700-43F8-BAB0-45C527F7D174}" type="presParOf" srcId="{3604B6C2-ED5A-4CB4-BE54-1F1BA66B34B7}" destId="{ACCB9906-D0B7-4342-AD5E-09B16DE190F0}" srcOrd="0" destOrd="0" presId="urn:microsoft.com/office/officeart/2005/8/layout/process4"/>
    <dgm:cxn modelId="{43FB7789-C8FA-43BB-81BB-9EB61F3D30B7}" type="presParOf" srcId="{3604B6C2-ED5A-4CB4-BE54-1F1BA66B34B7}" destId="{25287229-F5EF-43F4-AA33-B192C5473123}" srcOrd="1" destOrd="0" presId="urn:microsoft.com/office/officeart/2005/8/layout/process4"/>
    <dgm:cxn modelId="{AD3A1598-C2A5-49DC-87D2-686C2F2B22F0}" type="presParOf" srcId="{3604B6C2-ED5A-4CB4-BE54-1F1BA66B34B7}" destId="{F1BA88C4-43E7-4AD0-9196-E4D4A5DDEDBC}" srcOrd="2" destOrd="0" presId="urn:microsoft.com/office/officeart/2005/8/layout/process4"/>
    <dgm:cxn modelId="{E013BC04-2DC2-417D-AF81-3612870D2674}" type="presParOf" srcId="{F1BA88C4-43E7-4AD0-9196-E4D4A5DDEDBC}" destId="{F4E38E39-534F-4E60-BD3D-A2860A44396F}" srcOrd="0" destOrd="0" presId="urn:microsoft.com/office/officeart/2005/8/layout/process4"/>
    <dgm:cxn modelId="{51BD439E-4336-4CA2-9615-341766005D4C}" type="presParOf" srcId="{F1BA88C4-43E7-4AD0-9196-E4D4A5DDEDBC}" destId="{9B076550-8BEF-47BA-91CA-3E9454F99188}" srcOrd="1" destOrd="0" presId="urn:microsoft.com/office/officeart/2005/8/layout/process4"/>
  </dgm:cxnLst>
  <dgm:bg>
    <a:solidFill>
      <a:schemeClr val="accent1">
        <a:tint val="40000"/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7882DC-DA98-4D57-8AEA-0746A2986CA7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EF3E80C7-6394-4254-AD40-1DADF9696AC6}">
      <dgm:prSet phldrT="[Texte]"/>
      <dgm:spPr/>
      <dgm:t>
        <a:bodyPr/>
        <a:lstStyle/>
        <a:p>
          <a:r>
            <a:rPr lang="fr-FR" dirty="0"/>
            <a:t>Formations </a:t>
          </a:r>
        </a:p>
      </dgm:t>
    </dgm:pt>
    <dgm:pt modelId="{BA02B3B1-D150-477B-8467-CA0C7C103160}" type="parTrans" cxnId="{F27285BA-6082-4BAE-962E-3189845F17EF}">
      <dgm:prSet/>
      <dgm:spPr/>
      <dgm:t>
        <a:bodyPr/>
        <a:lstStyle/>
        <a:p>
          <a:endParaRPr lang="fr-FR"/>
        </a:p>
      </dgm:t>
    </dgm:pt>
    <dgm:pt modelId="{31190E7A-CD73-4FC0-B30F-7B673A146CAD}" type="sibTrans" cxnId="{F27285BA-6082-4BAE-962E-3189845F17EF}">
      <dgm:prSet/>
      <dgm:spPr/>
      <dgm:t>
        <a:bodyPr/>
        <a:lstStyle/>
        <a:p>
          <a:endParaRPr lang="fr-FR"/>
        </a:p>
      </dgm:t>
    </dgm:pt>
    <dgm:pt modelId="{9C896274-B335-49A6-A567-9D4426C52455}">
      <dgm:prSet phldrT="[Texte]"/>
      <dgm:spPr/>
      <dgm:t>
        <a:bodyPr/>
        <a:lstStyle/>
        <a:p>
          <a:r>
            <a:rPr lang="fr-FR" dirty="0"/>
            <a:t>Prescription</a:t>
          </a:r>
        </a:p>
      </dgm:t>
    </dgm:pt>
    <dgm:pt modelId="{5211016E-DDBE-4567-8167-80E97353A3EF}" type="parTrans" cxnId="{FB5D8273-2879-406E-86A3-DBD8F96B51DB}">
      <dgm:prSet/>
      <dgm:spPr/>
      <dgm:t>
        <a:bodyPr/>
        <a:lstStyle/>
        <a:p>
          <a:endParaRPr lang="fr-FR"/>
        </a:p>
      </dgm:t>
    </dgm:pt>
    <dgm:pt modelId="{52B6E0B3-B2FB-46FF-8F2E-9A8C48FD038D}" type="sibTrans" cxnId="{FB5D8273-2879-406E-86A3-DBD8F96B51DB}">
      <dgm:prSet/>
      <dgm:spPr/>
      <dgm:t>
        <a:bodyPr/>
        <a:lstStyle/>
        <a:p>
          <a:endParaRPr lang="fr-FR"/>
        </a:p>
      </dgm:t>
    </dgm:pt>
    <dgm:pt modelId="{D6A7D3B2-AA04-4B3B-9D3E-B4EC1EE600FE}">
      <dgm:prSet phldrT="[Texte]"/>
      <dgm:spPr/>
      <dgm:t>
        <a:bodyPr/>
        <a:lstStyle/>
        <a:p>
          <a:r>
            <a:rPr lang="fr-FR" dirty="0"/>
            <a:t>Organisation</a:t>
          </a:r>
        </a:p>
      </dgm:t>
    </dgm:pt>
    <dgm:pt modelId="{00673D16-2E6D-409D-B3A5-07CECAF0F222}" type="parTrans" cxnId="{F511E98D-6CCD-44E2-8012-CFBD7E9A4733}">
      <dgm:prSet/>
      <dgm:spPr/>
      <dgm:t>
        <a:bodyPr/>
        <a:lstStyle/>
        <a:p>
          <a:endParaRPr lang="fr-FR"/>
        </a:p>
      </dgm:t>
    </dgm:pt>
    <dgm:pt modelId="{71FFCE2A-BE8A-4BC5-81A1-DD866AD1F510}" type="sibTrans" cxnId="{F511E98D-6CCD-44E2-8012-CFBD7E9A4733}">
      <dgm:prSet/>
      <dgm:spPr/>
      <dgm:t>
        <a:bodyPr/>
        <a:lstStyle/>
        <a:p>
          <a:endParaRPr lang="fr-FR"/>
        </a:p>
      </dgm:t>
    </dgm:pt>
    <dgm:pt modelId="{C79135A2-2FD3-452D-B1C6-4820544389EC}">
      <dgm:prSet phldrT="[Texte]"/>
      <dgm:spPr/>
      <dgm:t>
        <a:bodyPr/>
        <a:lstStyle/>
        <a:p>
          <a:r>
            <a:rPr lang="fr-FR" dirty="0"/>
            <a:t>Extension à la transfusion des gilets « ne pas déranger » utilisés pour préparation médicaments </a:t>
          </a:r>
        </a:p>
      </dgm:t>
    </dgm:pt>
    <dgm:pt modelId="{86EF089D-5DAA-4F82-92B5-978950D87B49}" type="parTrans" cxnId="{7FC6659A-252F-46D9-BA71-C1930C629218}">
      <dgm:prSet/>
      <dgm:spPr/>
      <dgm:t>
        <a:bodyPr/>
        <a:lstStyle/>
        <a:p>
          <a:endParaRPr lang="fr-FR"/>
        </a:p>
      </dgm:t>
    </dgm:pt>
    <dgm:pt modelId="{647C1760-8117-4C48-A063-6C05EE978427}" type="sibTrans" cxnId="{7FC6659A-252F-46D9-BA71-C1930C629218}">
      <dgm:prSet/>
      <dgm:spPr/>
      <dgm:t>
        <a:bodyPr/>
        <a:lstStyle/>
        <a:p>
          <a:endParaRPr lang="fr-FR"/>
        </a:p>
      </dgm:t>
    </dgm:pt>
    <dgm:pt modelId="{E511B37D-C8F4-4AA0-8E5E-DEFA2A434F4D}">
      <dgm:prSet/>
      <dgm:spPr/>
      <dgm:t>
        <a:bodyPr/>
        <a:lstStyle/>
        <a:p>
          <a:r>
            <a:rPr lang="fr-FR" dirty="0"/>
            <a:t>Arrêt transfusions pour l’IDE, en attente nouveau cycle de formation en IFSI</a:t>
          </a:r>
        </a:p>
      </dgm:t>
    </dgm:pt>
    <dgm:pt modelId="{6D958D6A-DC6E-4234-9594-789F54CC6A49}" type="parTrans" cxnId="{5FA38859-F48F-4BB8-8EEB-2B78DC214BCF}">
      <dgm:prSet/>
      <dgm:spPr/>
      <dgm:t>
        <a:bodyPr/>
        <a:lstStyle/>
        <a:p>
          <a:endParaRPr lang="fr-FR"/>
        </a:p>
      </dgm:t>
    </dgm:pt>
    <dgm:pt modelId="{BB045B5E-593A-4EC3-9807-C2C441D364B4}" type="sibTrans" cxnId="{5FA38859-F48F-4BB8-8EEB-2B78DC214BCF}">
      <dgm:prSet/>
      <dgm:spPr/>
      <dgm:t>
        <a:bodyPr/>
        <a:lstStyle/>
        <a:p>
          <a:endParaRPr lang="fr-FR"/>
        </a:p>
      </dgm:t>
    </dgm:pt>
    <dgm:pt modelId="{1D6F722C-6588-49FE-BADC-8F2E4EBDF3A8}">
      <dgm:prSet/>
      <dgm:spPr/>
      <dgm:t>
        <a:bodyPr/>
        <a:lstStyle/>
        <a:p>
          <a:r>
            <a:rPr lang="fr-FR" dirty="0"/>
            <a:t>Formations des personnels des services concernés</a:t>
          </a:r>
        </a:p>
      </dgm:t>
    </dgm:pt>
    <dgm:pt modelId="{F4FEE800-3365-404B-8190-12F37A4CCB2B}" type="parTrans" cxnId="{EA758FEE-566C-4421-999C-14EBCA940111}">
      <dgm:prSet/>
      <dgm:spPr/>
      <dgm:t>
        <a:bodyPr/>
        <a:lstStyle/>
        <a:p>
          <a:endParaRPr lang="fr-FR"/>
        </a:p>
      </dgm:t>
    </dgm:pt>
    <dgm:pt modelId="{D562346B-9ACC-4CAF-8B9B-57CE0A917D50}" type="sibTrans" cxnId="{EA758FEE-566C-4421-999C-14EBCA940111}">
      <dgm:prSet/>
      <dgm:spPr/>
      <dgm:t>
        <a:bodyPr/>
        <a:lstStyle/>
        <a:p>
          <a:endParaRPr lang="fr-FR"/>
        </a:p>
      </dgm:t>
    </dgm:pt>
    <dgm:pt modelId="{A23A709D-10B5-435A-A9CF-7A83EBAC50C6}">
      <dgm:prSet/>
      <dgm:spPr/>
      <dgm:t>
        <a:bodyPr/>
        <a:lstStyle/>
        <a:p>
          <a:r>
            <a:rPr lang="fr-FR" dirty="0"/>
            <a:t>Généralisation Blood quizz</a:t>
          </a:r>
        </a:p>
      </dgm:t>
    </dgm:pt>
    <dgm:pt modelId="{DC4B542B-2F08-47BC-863C-04F316207F02}" type="parTrans" cxnId="{2FBA6547-58CC-460F-BE8F-5C53B04CA385}">
      <dgm:prSet/>
      <dgm:spPr/>
      <dgm:t>
        <a:bodyPr/>
        <a:lstStyle/>
        <a:p>
          <a:endParaRPr lang="fr-FR"/>
        </a:p>
      </dgm:t>
    </dgm:pt>
    <dgm:pt modelId="{3632F3E6-1869-4E0D-A231-435DEFDBF0FD}" type="sibTrans" cxnId="{2FBA6547-58CC-460F-BE8F-5C53B04CA385}">
      <dgm:prSet/>
      <dgm:spPr/>
      <dgm:t>
        <a:bodyPr/>
        <a:lstStyle/>
        <a:p>
          <a:endParaRPr lang="fr-FR"/>
        </a:p>
      </dgm:t>
    </dgm:pt>
    <dgm:pt modelId="{BF32996C-65CA-4379-8052-27F766B8EDB0}">
      <dgm:prSet/>
      <dgm:spPr/>
      <dgm:t>
        <a:bodyPr/>
        <a:lstStyle/>
        <a:p>
          <a:r>
            <a:rPr lang="fr-FR" dirty="0"/>
            <a:t>Commande informatisée obligatoire</a:t>
          </a:r>
        </a:p>
      </dgm:t>
    </dgm:pt>
    <dgm:pt modelId="{002F7388-7876-421A-A4FE-5742D2FA60CF}" type="parTrans" cxnId="{3972BE31-3B1A-4845-AB45-69A89360A5FA}">
      <dgm:prSet/>
      <dgm:spPr/>
      <dgm:t>
        <a:bodyPr/>
        <a:lstStyle/>
        <a:p>
          <a:endParaRPr lang="fr-FR"/>
        </a:p>
      </dgm:t>
    </dgm:pt>
    <dgm:pt modelId="{B80468DB-E7AB-48A3-BFF1-A114E36755E9}" type="sibTrans" cxnId="{3972BE31-3B1A-4845-AB45-69A89360A5FA}">
      <dgm:prSet/>
      <dgm:spPr/>
      <dgm:t>
        <a:bodyPr/>
        <a:lstStyle/>
        <a:p>
          <a:endParaRPr lang="fr-FR"/>
        </a:p>
      </dgm:t>
    </dgm:pt>
    <dgm:pt modelId="{3C995274-81AB-453A-945E-9F085198B782}">
      <dgm:prSet/>
      <dgm:spPr/>
      <dgm:t>
        <a:bodyPr/>
        <a:lstStyle/>
        <a:p>
          <a:r>
            <a:rPr lang="fr-FR" dirty="0"/>
            <a:t>Refus de délivrance EFS hors UV/panne informatique</a:t>
          </a:r>
        </a:p>
      </dgm:t>
    </dgm:pt>
    <dgm:pt modelId="{319A715C-8D60-41AE-AD41-ACC2AF23C468}" type="parTrans" cxnId="{76112CA4-8C50-42C7-9BAA-8FF390E56D0C}">
      <dgm:prSet/>
      <dgm:spPr/>
      <dgm:t>
        <a:bodyPr/>
        <a:lstStyle/>
        <a:p>
          <a:endParaRPr lang="fr-FR"/>
        </a:p>
      </dgm:t>
    </dgm:pt>
    <dgm:pt modelId="{DE867348-18A0-47C1-93D5-075BC38F36AB}" type="sibTrans" cxnId="{76112CA4-8C50-42C7-9BAA-8FF390E56D0C}">
      <dgm:prSet/>
      <dgm:spPr/>
      <dgm:t>
        <a:bodyPr/>
        <a:lstStyle/>
        <a:p>
          <a:endParaRPr lang="fr-FR"/>
        </a:p>
      </dgm:t>
    </dgm:pt>
    <dgm:pt modelId="{CE15EA76-EBE6-483B-B689-0DA18AC6C408}">
      <dgm:prSet/>
      <dgm:spPr/>
      <dgm:t>
        <a:bodyPr/>
        <a:lstStyle/>
        <a:p>
          <a:r>
            <a:rPr lang="fr-FR" dirty="0"/>
            <a:t>Réflexion en lien avec CPTS sur parcours patient anémique pour éviter adressage systématique au SAU</a:t>
          </a:r>
        </a:p>
      </dgm:t>
    </dgm:pt>
    <dgm:pt modelId="{D29B2F02-DAC2-4F00-AAF4-B3840E334900}" type="parTrans" cxnId="{3C8D4781-043E-42FF-84E1-C1DA364A20A1}">
      <dgm:prSet/>
      <dgm:spPr/>
      <dgm:t>
        <a:bodyPr/>
        <a:lstStyle/>
        <a:p>
          <a:endParaRPr lang="fr-FR"/>
        </a:p>
      </dgm:t>
    </dgm:pt>
    <dgm:pt modelId="{6722A767-5422-4CDF-999E-22F86E981ED5}" type="sibTrans" cxnId="{3C8D4781-043E-42FF-84E1-C1DA364A20A1}">
      <dgm:prSet/>
      <dgm:spPr/>
      <dgm:t>
        <a:bodyPr/>
        <a:lstStyle/>
        <a:p>
          <a:endParaRPr lang="fr-FR"/>
        </a:p>
      </dgm:t>
    </dgm:pt>
    <dgm:pt modelId="{6E2FBEC2-FA2D-420C-9C9E-A8B7C6D048F4}" type="pres">
      <dgm:prSet presAssocID="{237882DC-DA98-4D57-8AEA-0746A2986CA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30C4BD9-6B63-428E-B7B3-D6D4AEF525A7}" type="pres">
      <dgm:prSet presAssocID="{EF3E80C7-6394-4254-AD40-1DADF9696AC6}" presName="horFlow" presStyleCnt="0"/>
      <dgm:spPr/>
    </dgm:pt>
    <dgm:pt modelId="{EE519377-97EE-4248-84F2-7971211BB1CD}" type="pres">
      <dgm:prSet presAssocID="{EF3E80C7-6394-4254-AD40-1DADF9696AC6}" presName="bigChev" presStyleLbl="node1" presStyleIdx="0" presStyleCnt="3"/>
      <dgm:spPr/>
    </dgm:pt>
    <dgm:pt modelId="{AF7B1511-44FE-49C8-A9EE-DED894FA07CB}" type="pres">
      <dgm:prSet presAssocID="{6D958D6A-DC6E-4234-9594-789F54CC6A49}" presName="parTrans" presStyleCnt="0"/>
      <dgm:spPr/>
    </dgm:pt>
    <dgm:pt modelId="{AF5D5E6B-5D90-4C58-8609-F67A6D934B83}" type="pres">
      <dgm:prSet presAssocID="{E511B37D-C8F4-4AA0-8E5E-DEFA2A434F4D}" presName="node" presStyleLbl="alignAccFollowNode1" presStyleIdx="0" presStyleCnt="7">
        <dgm:presLayoutVars>
          <dgm:bulletEnabled val="1"/>
        </dgm:presLayoutVars>
      </dgm:prSet>
      <dgm:spPr/>
    </dgm:pt>
    <dgm:pt modelId="{6F4496ED-0E46-4417-95BA-8122354AD0E4}" type="pres">
      <dgm:prSet presAssocID="{BB045B5E-593A-4EC3-9807-C2C441D364B4}" presName="sibTrans" presStyleCnt="0"/>
      <dgm:spPr/>
    </dgm:pt>
    <dgm:pt modelId="{C05C9B3F-96D1-4EB4-A40C-5947C639564C}" type="pres">
      <dgm:prSet presAssocID="{1D6F722C-6588-49FE-BADC-8F2E4EBDF3A8}" presName="node" presStyleLbl="alignAccFollowNode1" presStyleIdx="1" presStyleCnt="7">
        <dgm:presLayoutVars>
          <dgm:bulletEnabled val="1"/>
        </dgm:presLayoutVars>
      </dgm:prSet>
      <dgm:spPr/>
    </dgm:pt>
    <dgm:pt modelId="{E14BE5AA-FF0F-4075-BB9A-5A8692162DBF}" type="pres">
      <dgm:prSet presAssocID="{D562346B-9ACC-4CAF-8B9B-57CE0A917D50}" presName="sibTrans" presStyleCnt="0"/>
      <dgm:spPr/>
    </dgm:pt>
    <dgm:pt modelId="{D8059E74-4757-4090-B305-BD9163C0ABAA}" type="pres">
      <dgm:prSet presAssocID="{A23A709D-10B5-435A-A9CF-7A83EBAC50C6}" presName="node" presStyleLbl="alignAccFollowNode1" presStyleIdx="2" presStyleCnt="7">
        <dgm:presLayoutVars>
          <dgm:bulletEnabled val="1"/>
        </dgm:presLayoutVars>
      </dgm:prSet>
      <dgm:spPr/>
    </dgm:pt>
    <dgm:pt modelId="{228CABB0-4380-416C-836F-E5497006123D}" type="pres">
      <dgm:prSet presAssocID="{EF3E80C7-6394-4254-AD40-1DADF9696AC6}" presName="vSp" presStyleCnt="0"/>
      <dgm:spPr/>
    </dgm:pt>
    <dgm:pt modelId="{C95705D4-6E94-4493-A386-C5ACD1F369E7}" type="pres">
      <dgm:prSet presAssocID="{9C896274-B335-49A6-A567-9D4426C52455}" presName="horFlow" presStyleCnt="0"/>
      <dgm:spPr/>
    </dgm:pt>
    <dgm:pt modelId="{545B4D12-78F0-484B-8657-98A3B686F8D9}" type="pres">
      <dgm:prSet presAssocID="{9C896274-B335-49A6-A567-9D4426C52455}" presName="bigChev" presStyleLbl="node1" presStyleIdx="1" presStyleCnt="3"/>
      <dgm:spPr/>
    </dgm:pt>
    <dgm:pt modelId="{28E1491A-0CEC-4627-86C9-FC2FEFBCF2BF}" type="pres">
      <dgm:prSet presAssocID="{002F7388-7876-421A-A4FE-5742D2FA60CF}" presName="parTrans" presStyleCnt="0"/>
      <dgm:spPr/>
    </dgm:pt>
    <dgm:pt modelId="{1CAD8568-3BC1-4F12-BBA5-35D8B486869D}" type="pres">
      <dgm:prSet presAssocID="{BF32996C-65CA-4379-8052-27F766B8EDB0}" presName="node" presStyleLbl="alignAccFollowNode1" presStyleIdx="3" presStyleCnt="7">
        <dgm:presLayoutVars>
          <dgm:bulletEnabled val="1"/>
        </dgm:presLayoutVars>
      </dgm:prSet>
      <dgm:spPr/>
    </dgm:pt>
    <dgm:pt modelId="{1D120F73-83AA-43A9-A4FC-FFE450AC592C}" type="pres">
      <dgm:prSet presAssocID="{B80468DB-E7AB-48A3-BFF1-A114E36755E9}" presName="sibTrans" presStyleCnt="0"/>
      <dgm:spPr/>
    </dgm:pt>
    <dgm:pt modelId="{37A514D9-14E9-4DBA-B315-717111AA8CB1}" type="pres">
      <dgm:prSet presAssocID="{3C995274-81AB-453A-945E-9F085198B782}" presName="node" presStyleLbl="alignAccFollowNode1" presStyleIdx="4" presStyleCnt="7">
        <dgm:presLayoutVars>
          <dgm:bulletEnabled val="1"/>
        </dgm:presLayoutVars>
      </dgm:prSet>
      <dgm:spPr/>
    </dgm:pt>
    <dgm:pt modelId="{024F5E7A-F13E-46FC-AF66-FCACD12C11C5}" type="pres">
      <dgm:prSet presAssocID="{9C896274-B335-49A6-A567-9D4426C52455}" presName="vSp" presStyleCnt="0"/>
      <dgm:spPr/>
    </dgm:pt>
    <dgm:pt modelId="{811692BB-E474-4989-BEFB-2C57C226E88A}" type="pres">
      <dgm:prSet presAssocID="{D6A7D3B2-AA04-4B3B-9D3E-B4EC1EE600FE}" presName="horFlow" presStyleCnt="0"/>
      <dgm:spPr/>
    </dgm:pt>
    <dgm:pt modelId="{88746B7F-5D14-48BA-9139-24433BD83A00}" type="pres">
      <dgm:prSet presAssocID="{D6A7D3B2-AA04-4B3B-9D3E-B4EC1EE600FE}" presName="bigChev" presStyleLbl="node1" presStyleIdx="2" presStyleCnt="3"/>
      <dgm:spPr/>
    </dgm:pt>
    <dgm:pt modelId="{39D720B9-FF50-40E3-BC69-954EC88E2519}" type="pres">
      <dgm:prSet presAssocID="{86EF089D-5DAA-4F82-92B5-978950D87B49}" presName="parTrans" presStyleCnt="0"/>
      <dgm:spPr/>
    </dgm:pt>
    <dgm:pt modelId="{543ADEA3-4D0D-4B06-94E8-04DF9E00F25B}" type="pres">
      <dgm:prSet presAssocID="{C79135A2-2FD3-452D-B1C6-4820544389EC}" presName="node" presStyleLbl="alignAccFollowNode1" presStyleIdx="5" presStyleCnt="7">
        <dgm:presLayoutVars>
          <dgm:bulletEnabled val="1"/>
        </dgm:presLayoutVars>
      </dgm:prSet>
      <dgm:spPr/>
    </dgm:pt>
    <dgm:pt modelId="{B3164DD1-C7B1-45B8-BAAF-EB202E6AE3ED}" type="pres">
      <dgm:prSet presAssocID="{647C1760-8117-4C48-A063-6C05EE978427}" presName="sibTrans" presStyleCnt="0"/>
      <dgm:spPr/>
    </dgm:pt>
    <dgm:pt modelId="{60CFCAF6-BB59-431B-91FA-2F5613A4F132}" type="pres">
      <dgm:prSet presAssocID="{CE15EA76-EBE6-483B-B689-0DA18AC6C408}" presName="node" presStyleLbl="alignAccFollowNode1" presStyleIdx="6" presStyleCnt="7">
        <dgm:presLayoutVars>
          <dgm:bulletEnabled val="1"/>
        </dgm:presLayoutVars>
      </dgm:prSet>
      <dgm:spPr/>
    </dgm:pt>
  </dgm:ptLst>
  <dgm:cxnLst>
    <dgm:cxn modelId="{3972BE31-3B1A-4845-AB45-69A89360A5FA}" srcId="{9C896274-B335-49A6-A567-9D4426C52455}" destId="{BF32996C-65CA-4379-8052-27F766B8EDB0}" srcOrd="0" destOrd="0" parTransId="{002F7388-7876-421A-A4FE-5742D2FA60CF}" sibTransId="{B80468DB-E7AB-48A3-BFF1-A114E36755E9}"/>
    <dgm:cxn modelId="{DCC1285B-75A1-46FA-B230-6E2CE2F5365D}" type="presOf" srcId="{BF32996C-65CA-4379-8052-27F766B8EDB0}" destId="{1CAD8568-3BC1-4F12-BBA5-35D8B486869D}" srcOrd="0" destOrd="0" presId="urn:microsoft.com/office/officeart/2005/8/layout/lProcess3"/>
    <dgm:cxn modelId="{2FBA6547-58CC-460F-BE8F-5C53B04CA385}" srcId="{EF3E80C7-6394-4254-AD40-1DADF9696AC6}" destId="{A23A709D-10B5-435A-A9CF-7A83EBAC50C6}" srcOrd="2" destOrd="0" parTransId="{DC4B542B-2F08-47BC-863C-04F316207F02}" sibTransId="{3632F3E6-1869-4E0D-A231-435DEFDBF0FD}"/>
    <dgm:cxn modelId="{7BA2AD47-23E7-4787-A004-F325BA8CCE5A}" type="presOf" srcId="{D6A7D3B2-AA04-4B3B-9D3E-B4EC1EE600FE}" destId="{88746B7F-5D14-48BA-9139-24433BD83A00}" srcOrd="0" destOrd="0" presId="urn:microsoft.com/office/officeart/2005/8/layout/lProcess3"/>
    <dgm:cxn modelId="{FB5D8273-2879-406E-86A3-DBD8F96B51DB}" srcId="{237882DC-DA98-4D57-8AEA-0746A2986CA7}" destId="{9C896274-B335-49A6-A567-9D4426C52455}" srcOrd="1" destOrd="0" parTransId="{5211016E-DDBE-4567-8167-80E97353A3EF}" sibTransId="{52B6E0B3-B2FB-46FF-8F2E-9A8C48FD038D}"/>
    <dgm:cxn modelId="{5FA38859-F48F-4BB8-8EEB-2B78DC214BCF}" srcId="{EF3E80C7-6394-4254-AD40-1DADF9696AC6}" destId="{E511B37D-C8F4-4AA0-8E5E-DEFA2A434F4D}" srcOrd="0" destOrd="0" parTransId="{6D958D6A-DC6E-4234-9594-789F54CC6A49}" sibTransId="{BB045B5E-593A-4EC3-9807-C2C441D364B4}"/>
    <dgm:cxn modelId="{3C8D4781-043E-42FF-84E1-C1DA364A20A1}" srcId="{D6A7D3B2-AA04-4B3B-9D3E-B4EC1EE600FE}" destId="{CE15EA76-EBE6-483B-B689-0DA18AC6C408}" srcOrd="1" destOrd="0" parTransId="{D29B2F02-DAC2-4F00-AAF4-B3840E334900}" sibTransId="{6722A767-5422-4CDF-999E-22F86E981ED5}"/>
    <dgm:cxn modelId="{68B2D18A-FB87-4B2C-847D-962C9493A77B}" type="presOf" srcId="{3C995274-81AB-453A-945E-9F085198B782}" destId="{37A514D9-14E9-4DBA-B315-717111AA8CB1}" srcOrd="0" destOrd="0" presId="urn:microsoft.com/office/officeart/2005/8/layout/lProcess3"/>
    <dgm:cxn modelId="{F511E98D-6CCD-44E2-8012-CFBD7E9A4733}" srcId="{237882DC-DA98-4D57-8AEA-0746A2986CA7}" destId="{D6A7D3B2-AA04-4B3B-9D3E-B4EC1EE600FE}" srcOrd="2" destOrd="0" parTransId="{00673D16-2E6D-409D-B3A5-07CECAF0F222}" sibTransId="{71FFCE2A-BE8A-4BC5-81A1-DD866AD1F510}"/>
    <dgm:cxn modelId="{4724FD8D-809F-4CB2-B8ED-0A296D7A6D46}" type="presOf" srcId="{237882DC-DA98-4D57-8AEA-0746A2986CA7}" destId="{6E2FBEC2-FA2D-420C-9C9E-A8B7C6D048F4}" srcOrd="0" destOrd="0" presId="urn:microsoft.com/office/officeart/2005/8/layout/lProcess3"/>
    <dgm:cxn modelId="{7FC6659A-252F-46D9-BA71-C1930C629218}" srcId="{D6A7D3B2-AA04-4B3B-9D3E-B4EC1EE600FE}" destId="{C79135A2-2FD3-452D-B1C6-4820544389EC}" srcOrd="0" destOrd="0" parTransId="{86EF089D-5DAA-4F82-92B5-978950D87B49}" sibTransId="{647C1760-8117-4C48-A063-6C05EE978427}"/>
    <dgm:cxn modelId="{931CAC9D-FD14-49E6-BB38-2B8FBF4FCA34}" type="presOf" srcId="{E511B37D-C8F4-4AA0-8E5E-DEFA2A434F4D}" destId="{AF5D5E6B-5D90-4C58-8609-F67A6D934B83}" srcOrd="0" destOrd="0" presId="urn:microsoft.com/office/officeart/2005/8/layout/lProcess3"/>
    <dgm:cxn modelId="{5F471BA3-C649-40FE-9494-D6FB763FDE7F}" type="presOf" srcId="{A23A709D-10B5-435A-A9CF-7A83EBAC50C6}" destId="{D8059E74-4757-4090-B305-BD9163C0ABAA}" srcOrd="0" destOrd="0" presId="urn:microsoft.com/office/officeart/2005/8/layout/lProcess3"/>
    <dgm:cxn modelId="{76112CA4-8C50-42C7-9BAA-8FF390E56D0C}" srcId="{9C896274-B335-49A6-A567-9D4426C52455}" destId="{3C995274-81AB-453A-945E-9F085198B782}" srcOrd="1" destOrd="0" parTransId="{319A715C-8D60-41AE-AD41-ACC2AF23C468}" sibTransId="{DE867348-18A0-47C1-93D5-075BC38F36AB}"/>
    <dgm:cxn modelId="{F27285BA-6082-4BAE-962E-3189845F17EF}" srcId="{237882DC-DA98-4D57-8AEA-0746A2986CA7}" destId="{EF3E80C7-6394-4254-AD40-1DADF9696AC6}" srcOrd="0" destOrd="0" parTransId="{BA02B3B1-D150-477B-8467-CA0C7C103160}" sibTransId="{31190E7A-CD73-4FC0-B30F-7B673A146CAD}"/>
    <dgm:cxn modelId="{EC7401C5-224C-46D1-879E-C545B2073D0A}" type="presOf" srcId="{1D6F722C-6588-49FE-BADC-8F2E4EBDF3A8}" destId="{C05C9B3F-96D1-4EB4-A40C-5947C639564C}" srcOrd="0" destOrd="0" presId="urn:microsoft.com/office/officeart/2005/8/layout/lProcess3"/>
    <dgm:cxn modelId="{00C165EA-7F12-4AA3-8572-D1D71BAEE095}" type="presOf" srcId="{CE15EA76-EBE6-483B-B689-0DA18AC6C408}" destId="{60CFCAF6-BB59-431B-91FA-2F5613A4F132}" srcOrd="0" destOrd="0" presId="urn:microsoft.com/office/officeart/2005/8/layout/lProcess3"/>
    <dgm:cxn modelId="{23148BEA-8288-49C9-A8F4-1512F049BDA1}" type="presOf" srcId="{C79135A2-2FD3-452D-B1C6-4820544389EC}" destId="{543ADEA3-4D0D-4B06-94E8-04DF9E00F25B}" srcOrd="0" destOrd="0" presId="urn:microsoft.com/office/officeart/2005/8/layout/lProcess3"/>
    <dgm:cxn modelId="{EA758FEE-566C-4421-999C-14EBCA940111}" srcId="{EF3E80C7-6394-4254-AD40-1DADF9696AC6}" destId="{1D6F722C-6588-49FE-BADC-8F2E4EBDF3A8}" srcOrd="1" destOrd="0" parTransId="{F4FEE800-3365-404B-8190-12F37A4CCB2B}" sibTransId="{D562346B-9ACC-4CAF-8B9B-57CE0A917D50}"/>
    <dgm:cxn modelId="{8B2E40F8-06D2-4D00-800F-2C855895124D}" type="presOf" srcId="{EF3E80C7-6394-4254-AD40-1DADF9696AC6}" destId="{EE519377-97EE-4248-84F2-7971211BB1CD}" srcOrd="0" destOrd="0" presId="urn:microsoft.com/office/officeart/2005/8/layout/lProcess3"/>
    <dgm:cxn modelId="{DB6726FD-CF5D-41AA-BD88-BCB4780C52AF}" type="presOf" srcId="{9C896274-B335-49A6-A567-9D4426C52455}" destId="{545B4D12-78F0-484B-8657-98A3B686F8D9}" srcOrd="0" destOrd="0" presId="urn:microsoft.com/office/officeart/2005/8/layout/lProcess3"/>
    <dgm:cxn modelId="{D032AA67-7602-49F1-9816-39FEF83059A0}" type="presParOf" srcId="{6E2FBEC2-FA2D-420C-9C9E-A8B7C6D048F4}" destId="{930C4BD9-6B63-428E-B7B3-D6D4AEF525A7}" srcOrd="0" destOrd="0" presId="urn:microsoft.com/office/officeart/2005/8/layout/lProcess3"/>
    <dgm:cxn modelId="{348C6B45-D393-4485-8396-5D9AD8DDAAB9}" type="presParOf" srcId="{930C4BD9-6B63-428E-B7B3-D6D4AEF525A7}" destId="{EE519377-97EE-4248-84F2-7971211BB1CD}" srcOrd="0" destOrd="0" presId="urn:microsoft.com/office/officeart/2005/8/layout/lProcess3"/>
    <dgm:cxn modelId="{F1783E2A-8EB9-416F-BB36-EFE49AB777CB}" type="presParOf" srcId="{930C4BD9-6B63-428E-B7B3-D6D4AEF525A7}" destId="{AF7B1511-44FE-49C8-A9EE-DED894FA07CB}" srcOrd="1" destOrd="0" presId="urn:microsoft.com/office/officeart/2005/8/layout/lProcess3"/>
    <dgm:cxn modelId="{42BAA95F-7BC6-4553-A6F1-81A3911F9541}" type="presParOf" srcId="{930C4BD9-6B63-428E-B7B3-D6D4AEF525A7}" destId="{AF5D5E6B-5D90-4C58-8609-F67A6D934B83}" srcOrd="2" destOrd="0" presId="urn:microsoft.com/office/officeart/2005/8/layout/lProcess3"/>
    <dgm:cxn modelId="{5592D750-F488-4184-B5C1-7D038717C977}" type="presParOf" srcId="{930C4BD9-6B63-428E-B7B3-D6D4AEF525A7}" destId="{6F4496ED-0E46-4417-95BA-8122354AD0E4}" srcOrd="3" destOrd="0" presId="urn:microsoft.com/office/officeart/2005/8/layout/lProcess3"/>
    <dgm:cxn modelId="{58950A8B-2687-4396-950D-181523EB6AF3}" type="presParOf" srcId="{930C4BD9-6B63-428E-B7B3-D6D4AEF525A7}" destId="{C05C9B3F-96D1-4EB4-A40C-5947C639564C}" srcOrd="4" destOrd="0" presId="urn:microsoft.com/office/officeart/2005/8/layout/lProcess3"/>
    <dgm:cxn modelId="{6BB79956-750A-40A2-B2A8-FD20B6B68D94}" type="presParOf" srcId="{930C4BD9-6B63-428E-B7B3-D6D4AEF525A7}" destId="{E14BE5AA-FF0F-4075-BB9A-5A8692162DBF}" srcOrd="5" destOrd="0" presId="urn:microsoft.com/office/officeart/2005/8/layout/lProcess3"/>
    <dgm:cxn modelId="{3E32FB4F-43FB-4A14-95A4-979E3781CC0A}" type="presParOf" srcId="{930C4BD9-6B63-428E-B7B3-D6D4AEF525A7}" destId="{D8059E74-4757-4090-B305-BD9163C0ABAA}" srcOrd="6" destOrd="0" presId="urn:microsoft.com/office/officeart/2005/8/layout/lProcess3"/>
    <dgm:cxn modelId="{BCEE0D8F-1F82-4D5B-A71A-5E2A9C2CE595}" type="presParOf" srcId="{6E2FBEC2-FA2D-420C-9C9E-A8B7C6D048F4}" destId="{228CABB0-4380-416C-836F-E5497006123D}" srcOrd="1" destOrd="0" presId="urn:microsoft.com/office/officeart/2005/8/layout/lProcess3"/>
    <dgm:cxn modelId="{E07E57D1-02CD-42CA-B41C-89B58FE4F194}" type="presParOf" srcId="{6E2FBEC2-FA2D-420C-9C9E-A8B7C6D048F4}" destId="{C95705D4-6E94-4493-A386-C5ACD1F369E7}" srcOrd="2" destOrd="0" presId="urn:microsoft.com/office/officeart/2005/8/layout/lProcess3"/>
    <dgm:cxn modelId="{FF5C30B1-C60A-43FD-B8E3-A9F6E74C8725}" type="presParOf" srcId="{C95705D4-6E94-4493-A386-C5ACD1F369E7}" destId="{545B4D12-78F0-484B-8657-98A3B686F8D9}" srcOrd="0" destOrd="0" presId="urn:microsoft.com/office/officeart/2005/8/layout/lProcess3"/>
    <dgm:cxn modelId="{DC81C051-B788-4E10-BF72-08FAC2942BD0}" type="presParOf" srcId="{C95705D4-6E94-4493-A386-C5ACD1F369E7}" destId="{28E1491A-0CEC-4627-86C9-FC2FEFBCF2BF}" srcOrd="1" destOrd="0" presId="urn:microsoft.com/office/officeart/2005/8/layout/lProcess3"/>
    <dgm:cxn modelId="{0B357788-A6EA-47ED-9966-7D24A431B42C}" type="presParOf" srcId="{C95705D4-6E94-4493-A386-C5ACD1F369E7}" destId="{1CAD8568-3BC1-4F12-BBA5-35D8B486869D}" srcOrd="2" destOrd="0" presId="urn:microsoft.com/office/officeart/2005/8/layout/lProcess3"/>
    <dgm:cxn modelId="{02B91D38-C25A-4F72-B435-FEB888C138FB}" type="presParOf" srcId="{C95705D4-6E94-4493-A386-C5ACD1F369E7}" destId="{1D120F73-83AA-43A9-A4FC-FFE450AC592C}" srcOrd="3" destOrd="0" presId="urn:microsoft.com/office/officeart/2005/8/layout/lProcess3"/>
    <dgm:cxn modelId="{89BCF535-350F-4A7E-9B72-A5311FA06EF2}" type="presParOf" srcId="{C95705D4-6E94-4493-A386-C5ACD1F369E7}" destId="{37A514D9-14E9-4DBA-B315-717111AA8CB1}" srcOrd="4" destOrd="0" presId="urn:microsoft.com/office/officeart/2005/8/layout/lProcess3"/>
    <dgm:cxn modelId="{67A748B7-993D-4DA6-85D1-5819109E0AB6}" type="presParOf" srcId="{6E2FBEC2-FA2D-420C-9C9E-A8B7C6D048F4}" destId="{024F5E7A-F13E-46FC-AF66-FCACD12C11C5}" srcOrd="3" destOrd="0" presId="urn:microsoft.com/office/officeart/2005/8/layout/lProcess3"/>
    <dgm:cxn modelId="{62E2FC6C-C1DC-43F0-A386-95DAD4998969}" type="presParOf" srcId="{6E2FBEC2-FA2D-420C-9C9E-A8B7C6D048F4}" destId="{811692BB-E474-4989-BEFB-2C57C226E88A}" srcOrd="4" destOrd="0" presId="urn:microsoft.com/office/officeart/2005/8/layout/lProcess3"/>
    <dgm:cxn modelId="{D37FC07F-4659-4E56-9B36-9495F754E82F}" type="presParOf" srcId="{811692BB-E474-4989-BEFB-2C57C226E88A}" destId="{88746B7F-5D14-48BA-9139-24433BD83A00}" srcOrd="0" destOrd="0" presId="urn:microsoft.com/office/officeart/2005/8/layout/lProcess3"/>
    <dgm:cxn modelId="{5501DEF3-9E2A-440A-88F6-4D8B1FD8C2A7}" type="presParOf" srcId="{811692BB-E474-4989-BEFB-2C57C226E88A}" destId="{39D720B9-FF50-40E3-BC69-954EC88E2519}" srcOrd="1" destOrd="0" presId="urn:microsoft.com/office/officeart/2005/8/layout/lProcess3"/>
    <dgm:cxn modelId="{4959E053-0EFF-4547-A505-1609F43902FB}" type="presParOf" srcId="{811692BB-E474-4989-BEFB-2C57C226E88A}" destId="{543ADEA3-4D0D-4B06-94E8-04DF9E00F25B}" srcOrd="2" destOrd="0" presId="urn:microsoft.com/office/officeart/2005/8/layout/lProcess3"/>
    <dgm:cxn modelId="{1400B244-4E6D-4F6E-9D61-9B3CBF7E85D5}" type="presParOf" srcId="{811692BB-E474-4989-BEFB-2C57C226E88A}" destId="{B3164DD1-C7B1-45B8-BAAF-EB202E6AE3ED}" srcOrd="3" destOrd="0" presId="urn:microsoft.com/office/officeart/2005/8/layout/lProcess3"/>
    <dgm:cxn modelId="{3BDD2E3F-1F22-480B-A95C-650E20A7DA24}" type="presParOf" srcId="{811692BB-E474-4989-BEFB-2C57C226E88A}" destId="{60CFCAF6-BB59-431B-91FA-2F5613A4F132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661B59-308D-4F0C-83D6-51206E24571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9DAEE005-0E5C-4D09-BF37-D4A4A0A45DF8}">
      <dgm:prSet phldrT="[Texte]"/>
      <dgm:spPr/>
      <dgm:t>
        <a:bodyPr/>
        <a:lstStyle/>
        <a:p>
          <a:r>
            <a:rPr lang="fr-FR" dirty="0"/>
            <a:t>Identitovigilance </a:t>
          </a:r>
        </a:p>
        <a:p>
          <a:r>
            <a:rPr lang="fr-FR" dirty="0">
              <a:solidFill>
                <a:srgbClr val="FF0000"/>
              </a:solidFill>
            </a:rPr>
            <a:t>Traçabilité informatique </a:t>
          </a:r>
          <a:r>
            <a:rPr lang="fr-FR" dirty="0"/>
            <a:t>= verrou sécuritaire</a:t>
          </a:r>
        </a:p>
      </dgm:t>
    </dgm:pt>
    <dgm:pt modelId="{48FD021D-1706-43E8-8DDA-39AAA7A76CFC}" type="parTrans" cxnId="{269980C3-22F1-4703-8767-5E8BC58CF5C2}">
      <dgm:prSet/>
      <dgm:spPr/>
      <dgm:t>
        <a:bodyPr/>
        <a:lstStyle/>
        <a:p>
          <a:endParaRPr lang="fr-FR"/>
        </a:p>
      </dgm:t>
    </dgm:pt>
    <dgm:pt modelId="{0AEBDBC5-B124-4972-A096-33E221FEF228}" type="sibTrans" cxnId="{269980C3-22F1-4703-8767-5E8BC58CF5C2}">
      <dgm:prSet/>
      <dgm:spPr/>
      <dgm:t>
        <a:bodyPr/>
        <a:lstStyle/>
        <a:p>
          <a:endParaRPr lang="fr-FR"/>
        </a:p>
      </dgm:t>
    </dgm:pt>
    <dgm:pt modelId="{30451209-2818-44BE-AB7B-C98761C085AA}">
      <dgm:prSet phldrT="[Texte]"/>
      <dgm:spPr/>
      <dgm:t>
        <a:bodyPr/>
        <a:lstStyle/>
        <a:p>
          <a:r>
            <a:rPr lang="fr-FR" dirty="0">
              <a:solidFill>
                <a:srgbClr val="FF0000"/>
              </a:solidFill>
            </a:rPr>
            <a:t>Concordance</a:t>
          </a:r>
          <a:r>
            <a:rPr lang="fr-FR" dirty="0"/>
            <a:t> </a:t>
          </a:r>
        </a:p>
        <a:p>
          <a:r>
            <a:rPr lang="fr-FR" dirty="0"/>
            <a:t>Interprétation compatibilités/CGR</a:t>
          </a:r>
        </a:p>
      </dgm:t>
    </dgm:pt>
    <dgm:pt modelId="{93FAD65A-487C-4B6E-A5D9-9E52D899B102}" type="parTrans" cxnId="{EF2B1886-3D2E-4396-83BE-071A6FF171CA}">
      <dgm:prSet/>
      <dgm:spPr/>
      <dgm:t>
        <a:bodyPr/>
        <a:lstStyle/>
        <a:p>
          <a:endParaRPr lang="fr-FR"/>
        </a:p>
      </dgm:t>
    </dgm:pt>
    <dgm:pt modelId="{B2FD8686-E7BD-45E1-9549-C1FE4803F84D}" type="sibTrans" cxnId="{EF2B1886-3D2E-4396-83BE-071A6FF171CA}">
      <dgm:prSet/>
      <dgm:spPr/>
      <dgm:t>
        <a:bodyPr/>
        <a:lstStyle/>
        <a:p>
          <a:endParaRPr lang="fr-FR"/>
        </a:p>
      </dgm:t>
    </dgm:pt>
    <dgm:pt modelId="{95434AFF-4166-4B31-A1BB-7317F8A9F349}">
      <dgm:prSet phldrT="[Texte]"/>
      <dgm:spPr/>
      <dgm:t>
        <a:bodyPr/>
        <a:lstStyle/>
        <a:p>
          <a:r>
            <a:rPr lang="fr-FR" dirty="0">
              <a:solidFill>
                <a:srgbClr val="FF0000"/>
              </a:solidFill>
            </a:rPr>
            <a:t>SURVEILLANCE</a:t>
          </a:r>
          <a:r>
            <a:rPr lang="fr-FR" dirty="0"/>
            <a:t> 15 mn</a:t>
          </a:r>
        </a:p>
        <a:p>
          <a:r>
            <a:rPr lang="fr-FR">
              <a:solidFill>
                <a:srgbClr val="FF0000"/>
              </a:solidFill>
            </a:rPr>
            <a:t>Signalement</a:t>
          </a:r>
          <a:r>
            <a:rPr lang="fr-FR"/>
            <a:t> : </a:t>
          </a:r>
          <a:r>
            <a:rPr lang="fr-FR" dirty="0"/>
            <a:t>EFS-CHV ES</a:t>
          </a:r>
        </a:p>
      </dgm:t>
    </dgm:pt>
    <dgm:pt modelId="{6E031554-6EA1-47C1-8919-7DFB955B0734}" type="parTrans" cxnId="{1237C05B-2CF0-4930-8460-A547C5BE7E57}">
      <dgm:prSet/>
      <dgm:spPr/>
      <dgm:t>
        <a:bodyPr/>
        <a:lstStyle/>
        <a:p>
          <a:endParaRPr lang="fr-FR"/>
        </a:p>
      </dgm:t>
    </dgm:pt>
    <dgm:pt modelId="{EE3DF077-5AF8-4AF2-BB3E-1EFB845F7DBC}" type="sibTrans" cxnId="{1237C05B-2CF0-4930-8460-A547C5BE7E57}">
      <dgm:prSet/>
      <dgm:spPr/>
      <dgm:t>
        <a:bodyPr/>
        <a:lstStyle/>
        <a:p>
          <a:endParaRPr lang="fr-FR"/>
        </a:p>
      </dgm:t>
    </dgm:pt>
    <dgm:pt modelId="{78D5E870-F2DB-429E-BEE1-85AC4AA6D68A}" type="pres">
      <dgm:prSet presAssocID="{18661B59-308D-4F0C-83D6-51206E245719}" presName="compositeShape" presStyleCnt="0">
        <dgm:presLayoutVars>
          <dgm:dir/>
          <dgm:resizeHandles/>
        </dgm:presLayoutVars>
      </dgm:prSet>
      <dgm:spPr/>
    </dgm:pt>
    <dgm:pt modelId="{31AA390D-A890-41D9-B6E6-885B9D2C9862}" type="pres">
      <dgm:prSet presAssocID="{18661B59-308D-4F0C-83D6-51206E245719}" presName="pyramid" presStyleLbl="node1" presStyleIdx="0" presStyleCnt="1" custAng="10800000" custLinFactNeighborY="219"/>
      <dgm:spPr>
        <a:solidFill>
          <a:srgbClr val="FFC000"/>
        </a:solidFill>
      </dgm:spPr>
    </dgm:pt>
    <dgm:pt modelId="{71180C8A-40A2-40A6-BBD7-E6ADACB94FAC}" type="pres">
      <dgm:prSet presAssocID="{18661B59-308D-4F0C-83D6-51206E245719}" presName="theList" presStyleCnt="0"/>
      <dgm:spPr/>
    </dgm:pt>
    <dgm:pt modelId="{3C544EE4-BF13-44D7-8DE9-585706C55704}" type="pres">
      <dgm:prSet presAssocID="{9DAEE005-0E5C-4D09-BF37-D4A4A0A45DF8}" presName="aNode" presStyleLbl="fgAcc1" presStyleIdx="0" presStyleCnt="3">
        <dgm:presLayoutVars>
          <dgm:bulletEnabled val="1"/>
        </dgm:presLayoutVars>
      </dgm:prSet>
      <dgm:spPr/>
    </dgm:pt>
    <dgm:pt modelId="{CC57EE79-92A1-43A2-8BB6-342BE4AAC8F1}" type="pres">
      <dgm:prSet presAssocID="{9DAEE005-0E5C-4D09-BF37-D4A4A0A45DF8}" presName="aSpace" presStyleCnt="0"/>
      <dgm:spPr/>
    </dgm:pt>
    <dgm:pt modelId="{261B1400-0EFC-42AD-A1EE-F653C169BA3B}" type="pres">
      <dgm:prSet presAssocID="{30451209-2818-44BE-AB7B-C98761C085AA}" presName="aNode" presStyleLbl="fgAcc1" presStyleIdx="1" presStyleCnt="3">
        <dgm:presLayoutVars>
          <dgm:bulletEnabled val="1"/>
        </dgm:presLayoutVars>
      </dgm:prSet>
      <dgm:spPr/>
    </dgm:pt>
    <dgm:pt modelId="{1E296EB3-472C-4A21-902A-58958E67E832}" type="pres">
      <dgm:prSet presAssocID="{30451209-2818-44BE-AB7B-C98761C085AA}" presName="aSpace" presStyleCnt="0"/>
      <dgm:spPr/>
    </dgm:pt>
    <dgm:pt modelId="{96D44101-3354-45F4-BC8B-DEFFA09A57CA}" type="pres">
      <dgm:prSet presAssocID="{95434AFF-4166-4B31-A1BB-7317F8A9F349}" presName="aNode" presStyleLbl="fgAcc1" presStyleIdx="2" presStyleCnt="3">
        <dgm:presLayoutVars>
          <dgm:bulletEnabled val="1"/>
        </dgm:presLayoutVars>
      </dgm:prSet>
      <dgm:spPr/>
    </dgm:pt>
    <dgm:pt modelId="{DAC942FA-52A7-4678-99AB-168705886410}" type="pres">
      <dgm:prSet presAssocID="{95434AFF-4166-4B31-A1BB-7317F8A9F349}" presName="aSpace" presStyleCnt="0"/>
      <dgm:spPr/>
    </dgm:pt>
  </dgm:ptLst>
  <dgm:cxnLst>
    <dgm:cxn modelId="{46DE7230-310E-465D-8C21-EA51CF2F7C3F}" type="presOf" srcId="{95434AFF-4166-4B31-A1BB-7317F8A9F349}" destId="{96D44101-3354-45F4-BC8B-DEFFA09A57CA}" srcOrd="0" destOrd="0" presId="urn:microsoft.com/office/officeart/2005/8/layout/pyramid2"/>
    <dgm:cxn modelId="{1237C05B-2CF0-4930-8460-A547C5BE7E57}" srcId="{18661B59-308D-4F0C-83D6-51206E245719}" destId="{95434AFF-4166-4B31-A1BB-7317F8A9F349}" srcOrd="2" destOrd="0" parTransId="{6E031554-6EA1-47C1-8919-7DFB955B0734}" sibTransId="{EE3DF077-5AF8-4AF2-BB3E-1EFB845F7DBC}"/>
    <dgm:cxn modelId="{5F9B3C4A-4037-4F6B-959E-E7F213F853FC}" type="presOf" srcId="{18661B59-308D-4F0C-83D6-51206E245719}" destId="{78D5E870-F2DB-429E-BEE1-85AC4AA6D68A}" srcOrd="0" destOrd="0" presId="urn:microsoft.com/office/officeart/2005/8/layout/pyramid2"/>
    <dgm:cxn modelId="{EF2B1886-3D2E-4396-83BE-071A6FF171CA}" srcId="{18661B59-308D-4F0C-83D6-51206E245719}" destId="{30451209-2818-44BE-AB7B-C98761C085AA}" srcOrd="1" destOrd="0" parTransId="{93FAD65A-487C-4B6E-A5D9-9E52D899B102}" sibTransId="{B2FD8686-E7BD-45E1-9549-C1FE4803F84D}"/>
    <dgm:cxn modelId="{68C44DA6-9BB8-4AB0-BC12-F3AD9B752E64}" type="presOf" srcId="{9DAEE005-0E5C-4D09-BF37-D4A4A0A45DF8}" destId="{3C544EE4-BF13-44D7-8DE9-585706C55704}" srcOrd="0" destOrd="0" presId="urn:microsoft.com/office/officeart/2005/8/layout/pyramid2"/>
    <dgm:cxn modelId="{269980C3-22F1-4703-8767-5E8BC58CF5C2}" srcId="{18661B59-308D-4F0C-83D6-51206E245719}" destId="{9DAEE005-0E5C-4D09-BF37-D4A4A0A45DF8}" srcOrd="0" destOrd="0" parTransId="{48FD021D-1706-43E8-8DDA-39AAA7A76CFC}" sibTransId="{0AEBDBC5-B124-4972-A096-33E221FEF228}"/>
    <dgm:cxn modelId="{C6143FED-72D9-4C71-99CC-A77E2F326155}" type="presOf" srcId="{30451209-2818-44BE-AB7B-C98761C085AA}" destId="{261B1400-0EFC-42AD-A1EE-F653C169BA3B}" srcOrd="0" destOrd="0" presId="urn:microsoft.com/office/officeart/2005/8/layout/pyramid2"/>
    <dgm:cxn modelId="{83C67AFB-B5CD-4482-A14A-E5A1F9150036}" type="presParOf" srcId="{78D5E870-F2DB-429E-BEE1-85AC4AA6D68A}" destId="{31AA390D-A890-41D9-B6E6-885B9D2C9862}" srcOrd="0" destOrd="0" presId="urn:microsoft.com/office/officeart/2005/8/layout/pyramid2"/>
    <dgm:cxn modelId="{3E6E9BF1-3660-4476-A1E9-81B32196DC7F}" type="presParOf" srcId="{78D5E870-F2DB-429E-BEE1-85AC4AA6D68A}" destId="{71180C8A-40A2-40A6-BBD7-E6ADACB94FAC}" srcOrd="1" destOrd="0" presId="urn:microsoft.com/office/officeart/2005/8/layout/pyramid2"/>
    <dgm:cxn modelId="{0725B3D4-F05D-4C59-BA7B-2E9AAE4F9773}" type="presParOf" srcId="{71180C8A-40A2-40A6-BBD7-E6ADACB94FAC}" destId="{3C544EE4-BF13-44D7-8DE9-585706C55704}" srcOrd="0" destOrd="0" presId="urn:microsoft.com/office/officeart/2005/8/layout/pyramid2"/>
    <dgm:cxn modelId="{91FE9BDC-6E52-4734-9F0C-D2040CFE1E54}" type="presParOf" srcId="{71180C8A-40A2-40A6-BBD7-E6ADACB94FAC}" destId="{CC57EE79-92A1-43A2-8BB6-342BE4AAC8F1}" srcOrd="1" destOrd="0" presId="urn:microsoft.com/office/officeart/2005/8/layout/pyramid2"/>
    <dgm:cxn modelId="{24832EEC-6573-45D9-AF1E-68519D859D2B}" type="presParOf" srcId="{71180C8A-40A2-40A6-BBD7-E6ADACB94FAC}" destId="{261B1400-0EFC-42AD-A1EE-F653C169BA3B}" srcOrd="2" destOrd="0" presId="urn:microsoft.com/office/officeart/2005/8/layout/pyramid2"/>
    <dgm:cxn modelId="{67918D9C-60FD-44AA-9DE2-BC9A6CDA6D54}" type="presParOf" srcId="{71180C8A-40A2-40A6-BBD7-E6ADACB94FAC}" destId="{1E296EB3-472C-4A21-902A-58958E67E832}" srcOrd="3" destOrd="0" presId="urn:microsoft.com/office/officeart/2005/8/layout/pyramid2"/>
    <dgm:cxn modelId="{B1F96C77-2A7A-41EB-82C6-833376D60EC3}" type="presParOf" srcId="{71180C8A-40A2-40A6-BBD7-E6ADACB94FAC}" destId="{96D44101-3354-45F4-BC8B-DEFFA09A57CA}" srcOrd="4" destOrd="0" presId="urn:microsoft.com/office/officeart/2005/8/layout/pyramid2"/>
    <dgm:cxn modelId="{8F4D6A44-6D96-4411-96BD-ADD518D41018}" type="presParOf" srcId="{71180C8A-40A2-40A6-BBD7-E6ADACB94FAC}" destId="{DAC942FA-52A7-4678-99AB-168705886410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5A4771-57B7-4CDB-86CF-E69112A8C35A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B83B3762-B406-4F6C-AA83-69DC65DCCE58}">
      <dgm:prSet phldrT="[Texte]" custT="1"/>
      <dgm:spPr/>
      <dgm:t>
        <a:bodyPr/>
        <a:lstStyle/>
        <a:p>
          <a:pPr algn="ctr"/>
          <a:r>
            <a: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Douleur intense :</a:t>
          </a:r>
          <a:endParaRPr lang="fr-FR" sz="500" dirty="0">
            <a:effectLst/>
          </a:endParaRPr>
        </a:p>
        <a:p>
          <a:pPr algn="l"/>
          <a:r>
            <a:rPr lang="fr-FR" sz="300" dirty="0"/>
            <a:t>  </a:t>
          </a:r>
          <a:br>
            <a:rPr lang="fr-FR" sz="1100" dirty="0"/>
          </a:br>
          <a:r>
            <a:rPr lang="fr-FR" sz="1100" dirty="0"/>
            <a:t>Rachis, gril costal, membres. </a:t>
          </a:r>
        </a:p>
        <a:p>
          <a:pPr algn="l"/>
          <a:r>
            <a:rPr lang="fr-FR" sz="1100" dirty="0"/>
            <a:t>+/- angoisse, dyspnée, HTA et tachycardie en l’absence de fièvre</a:t>
          </a:r>
        </a:p>
      </dgm:t>
    </dgm:pt>
    <dgm:pt modelId="{F860F845-2C42-4FFA-A6B1-991DF1BF58D1}" type="parTrans" cxnId="{8F21CA17-16F0-41CC-AF88-A816720FC878}">
      <dgm:prSet/>
      <dgm:spPr/>
      <dgm:t>
        <a:bodyPr/>
        <a:lstStyle/>
        <a:p>
          <a:endParaRPr lang="fr-FR"/>
        </a:p>
      </dgm:t>
    </dgm:pt>
    <dgm:pt modelId="{B8971C03-4D2C-48EE-AB97-F666EBF5E0DE}" type="sibTrans" cxnId="{8F21CA17-16F0-41CC-AF88-A816720FC878}">
      <dgm:prSet/>
      <dgm:spPr/>
      <dgm:t>
        <a:bodyPr/>
        <a:lstStyle/>
        <a:p>
          <a:endParaRPr lang="fr-FR"/>
        </a:p>
      </dgm:t>
    </dgm:pt>
    <dgm:pt modelId="{D4123ACA-AD0F-4F81-9C01-80041976AEF6}">
      <dgm:prSet phldrT="[Texte]" custT="1"/>
      <dgm:spPr/>
      <dgm:t>
        <a:bodyPr/>
        <a:lstStyle/>
        <a:p>
          <a:pPr algn="ctr"/>
          <a:r>
            <a:rPr lang="fr-FR" sz="1600" b="0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Délai apparition :</a:t>
          </a:r>
          <a:br>
            <a:rPr lang="fr-FR" sz="1600" b="0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fr-FR" sz="1000" b="0" cap="none" spc="0" dirty="0">
              <a:ln w="0"/>
              <a:effectLst/>
            </a:rPr>
            <a:t> </a:t>
          </a:r>
          <a:endParaRPr lang="fr-FR" sz="1600" b="0" cap="none" spc="0" dirty="0">
            <a:ln w="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/>
          <a:r>
            <a:rPr lang="fr-FR" sz="1100" dirty="0"/>
            <a:t>Généralement</a:t>
          </a:r>
          <a:br>
            <a:rPr lang="fr-FR" sz="1100" dirty="0"/>
          </a:br>
          <a:r>
            <a:rPr lang="fr-FR" sz="1100" dirty="0"/>
            <a:t>5 mn après début transfusion</a:t>
          </a:r>
        </a:p>
      </dgm:t>
    </dgm:pt>
    <dgm:pt modelId="{B07102FD-A18B-4ACD-B78A-224C9FE274E1}" type="parTrans" cxnId="{0A741280-0CDD-4612-8873-78A720A2DCE5}">
      <dgm:prSet/>
      <dgm:spPr/>
      <dgm:t>
        <a:bodyPr/>
        <a:lstStyle/>
        <a:p>
          <a:endParaRPr lang="fr-FR"/>
        </a:p>
      </dgm:t>
    </dgm:pt>
    <dgm:pt modelId="{35D23C11-5C30-43EC-A3EB-2A6F9BFF3EF2}" type="sibTrans" cxnId="{0A741280-0CDD-4612-8873-78A720A2DCE5}">
      <dgm:prSet/>
      <dgm:spPr/>
      <dgm:t>
        <a:bodyPr/>
        <a:lstStyle/>
        <a:p>
          <a:endParaRPr lang="fr-FR"/>
        </a:p>
      </dgm:t>
    </dgm:pt>
    <dgm:pt modelId="{891FA73E-2ECF-4265-93B3-E06856DD2FC2}">
      <dgm:prSet phldrT="[Texte]" custT="1"/>
      <dgm:spPr/>
      <dgm:t>
        <a:bodyPr/>
        <a:lstStyle/>
        <a:p>
          <a:pPr algn="ctr"/>
          <a:r>
            <a: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Durée :</a:t>
          </a:r>
          <a:br>
            <a: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fr-FR" sz="500" dirty="0">
              <a:effectLst/>
            </a:rPr>
            <a:t>.</a:t>
          </a:r>
          <a:br>
            <a: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endParaRPr lang="fr-FR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/>
          <a:r>
            <a:rPr lang="fr-FR" sz="1100" dirty="0"/>
            <a:t>Habituelle</a:t>
          </a:r>
          <a:br>
            <a:rPr lang="fr-FR" sz="1100" dirty="0"/>
          </a:br>
          <a:r>
            <a:rPr lang="fr-FR" sz="1100" dirty="0"/>
            <a:t>&lt; 1 h après fin de la transfusion</a:t>
          </a:r>
        </a:p>
      </dgm:t>
    </dgm:pt>
    <dgm:pt modelId="{AC5259DD-D193-4501-B79F-FE837F5D9C12}" type="parTrans" cxnId="{CF4A3A24-49B8-4049-BE22-18A81FA7D4AE}">
      <dgm:prSet/>
      <dgm:spPr/>
      <dgm:t>
        <a:bodyPr/>
        <a:lstStyle/>
        <a:p>
          <a:endParaRPr lang="fr-FR"/>
        </a:p>
      </dgm:t>
    </dgm:pt>
    <dgm:pt modelId="{825307D5-3E9B-451F-B7E8-DD0BF4F81AC4}" type="sibTrans" cxnId="{CF4A3A24-49B8-4049-BE22-18A81FA7D4AE}">
      <dgm:prSet/>
      <dgm:spPr/>
      <dgm:t>
        <a:bodyPr/>
        <a:lstStyle/>
        <a:p>
          <a:endParaRPr lang="fr-FR"/>
        </a:p>
      </dgm:t>
    </dgm:pt>
    <dgm:pt modelId="{BB4AA8F0-FDAE-4A0D-8C5F-19085FFA8F00}">
      <dgm:prSet custT="1"/>
      <dgm:spPr/>
      <dgm:t>
        <a:bodyPr/>
        <a:lstStyle/>
        <a:p>
          <a:pPr algn="ctr"/>
          <a:r>
            <a:rPr lang="fr-F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Fréquence : </a:t>
          </a:r>
        </a:p>
        <a:p>
          <a:pPr algn="l"/>
          <a:r>
            <a:rPr lang="fr-FR" sz="800" b="1" kern="1200" dirty="0">
              <a:latin typeface="+mj-lt"/>
            </a:rPr>
            <a:t>10 % des EIR </a:t>
          </a:r>
          <a:r>
            <a:rPr lang="fr-FR" sz="800" b="0" kern="1200" dirty="0">
              <a:latin typeface="+mj-lt"/>
            </a:rPr>
            <a:t>(</a:t>
          </a:r>
          <a:r>
            <a:rPr lang="fr-FR" sz="800" b="0" kern="1200" dirty="0" err="1">
              <a:latin typeface="+mj-lt"/>
            </a:rPr>
            <a:t>Hardwick</a:t>
          </a:r>
          <a:r>
            <a:rPr lang="fr-FR" sz="800" b="0" kern="1200" dirty="0">
              <a:latin typeface="+mj-lt"/>
            </a:rPr>
            <a:t> J, Osswald M, Walker D. Acute pain transfusion </a:t>
          </a:r>
          <a:r>
            <a:rPr lang="fr-FR" sz="800" b="0" kern="1200" dirty="0" err="1">
              <a:latin typeface="+mj-lt"/>
            </a:rPr>
            <a:t>reaction</a:t>
          </a:r>
          <a:r>
            <a:rPr lang="fr-FR" sz="800" b="0" kern="1200" dirty="0">
              <a:latin typeface="+mj-lt"/>
            </a:rPr>
            <a:t>. </a:t>
          </a:r>
          <a:r>
            <a:rPr lang="fr-FR" sz="800" b="0" kern="1200" dirty="0" err="1">
              <a:latin typeface="+mj-lt"/>
            </a:rPr>
            <a:t>OncolNurs</a:t>
          </a:r>
          <a:r>
            <a:rPr lang="fr-FR" sz="800" b="0" kern="1200" dirty="0">
              <a:latin typeface="+mj-lt"/>
            </a:rPr>
            <a:t> Forum 2013;40:543–5)</a:t>
          </a:r>
        </a:p>
        <a:p>
          <a:pPr algn="l"/>
          <a:endParaRPr lang="fr-FR" sz="500" b="1" kern="1200" dirty="0">
            <a:latin typeface="+mj-lt"/>
          </a:endParaRPr>
        </a:p>
        <a:p>
          <a:pPr algn="l"/>
          <a:r>
            <a:rPr lang="fr-FR" sz="800" b="1" kern="1200" dirty="0">
              <a:latin typeface="+mj-lt"/>
            </a:rPr>
            <a:t>En France : </a:t>
          </a:r>
          <a:r>
            <a:rPr lang="fr-FR" sz="800" i="1" kern="1200" dirty="0">
              <a:latin typeface="+mj-lt"/>
              <a:ea typeface="+mn-ea"/>
              <a:cs typeface="+mn-cs"/>
            </a:rPr>
            <a:t>en 2023 : </a:t>
          </a:r>
          <a:r>
            <a:rPr lang="pt-BR" sz="800" kern="1200" dirty="0">
              <a:latin typeface="+mj-lt"/>
            </a:rPr>
            <a:t>APTR d'imputabilité 1-3,  enquête terminée, n= 18</a:t>
          </a:r>
        </a:p>
        <a:p>
          <a:pPr algn="l"/>
          <a:r>
            <a:rPr lang="pt-BR" sz="800" kern="1200" dirty="0">
              <a:latin typeface="+mj-lt"/>
            </a:rPr>
            <a:t>CGR, n=16 ; CPA-IA, n=1 ; MCP-IA, n=1</a:t>
          </a:r>
        </a:p>
        <a:p>
          <a:pPr algn="l"/>
          <a:endParaRPr lang="pt-BR" sz="400" kern="1200" dirty="0">
            <a:latin typeface="+mj-lt"/>
          </a:endParaRPr>
        </a:p>
        <a:p>
          <a:pPr algn="l"/>
          <a:r>
            <a:rPr lang="pt-BR" sz="800" b="1" kern="1200" dirty="0">
              <a:latin typeface="+mj-lt"/>
            </a:rPr>
            <a:t>En Grand Est :</a:t>
          </a:r>
        </a:p>
        <a:p>
          <a:pPr algn="l"/>
          <a:r>
            <a:rPr lang="pt-BR" sz="800" b="1" kern="1200" dirty="0">
              <a:latin typeface="+mj-lt"/>
            </a:rPr>
            <a:t>- </a:t>
          </a:r>
          <a:r>
            <a:rPr lang="pt-BR" sz="800" b="0" i="1" kern="1200" dirty="0">
              <a:latin typeface="+mj-lt"/>
            </a:rPr>
            <a:t>E</a:t>
          </a:r>
          <a:r>
            <a:rPr lang="pt-BR" sz="800" i="1" kern="1200" dirty="0">
              <a:latin typeface="+mj-lt"/>
            </a:rPr>
            <a:t>n 2023 : </a:t>
          </a:r>
          <a:r>
            <a:rPr lang="pt-BR" sz="800" u="sng" kern="1200" dirty="0">
              <a:latin typeface="+mj-lt"/>
            </a:rPr>
            <a:t>2 </a:t>
          </a:r>
          <a:r>
            <a:rPr lang="fr-FR" sz="800" u="sng" kern="1200" dirty="0">
              <a:latin typeface="+mj-lt"/>
            </a:rPr>
            <a:t>APTR </a:t>
          </a:r>
          <a:r>
            <a:rPr lang="fr-FR" sz="800" kern="1200" dirty="0">
              <a:latin typeface="+mj-lt"/>
            </a:rPr>
            <a:t>d'imputabilité 1 et 2,  gravité 1, 2 hommes, 57 et 82 ans, 1 CGR, 1 CPA-IA. Une récidive de douleurs lombaires, la 1ère survenue avec MCP et contexte d’incompatibilité</a:t>
          </a:r>
          <a:endParaRPr lang="pt-BR" sz="800" kern="1200" dirty="0">
            <a:latin typeface="+mj-lt"/>
          </a:endParaRPr>
        </a:p>
        <a:p>
          <a:pPr algn="l"/>
          <a:r>
            <a:rPr lang="fr-FR" sz="800" kern="1200" dirty="0">
              <a:latin typeface="+mj-lt"/>
            </a:rPr>
            <a:t>- </a:t>
          </a:r>
          <a:r>
            <a:rPr lang="fr-FR" sz="800" i="1" kern="1200" dirty="0">
              <a:latin typeface="+mj-lt"/>
            </a:rPr>
            <a:t>En 2024 </a:t>
          </a:r>
          <a:r>
            <a:rPr lang="fr-FR" sz="800" kern="1200" dirty="0">
              <a:latin typeface="+mj-lt"/>
            </a:rPr>
            <a:t>: </a:t>
          </a:r>
          <a:r>
            <a:rPr lang="fr-FR" sz="800" u="sng" kern="1200" dirty="0">
              <a:latin typeface="+mj-lt"/>
            </a:rPr>
            <a:t>4 APTR</a:t>
          </a:r>
        </a:p>
      </dgm:t>
    </dgm:pt>
    <dgm:pt modelId="{BD09F041-50D2-42A7-B95B-49B387B87258}" type="parTrans" cxnId="{2BB31F76-0540-4D42-8831-BD92C624D987}">
      <dgm:prSet/>
      <dgm:spPr/>
      <dgm:t>
        <a:bodyPr/>
        <a:lstStyle/>
        <a:p>
          <a:endParaRPr lang="fr-FR"/>
        </a:p>
      </dgm:t>
    </dgm:pt>
    <dgm:pt modelId="{B69D874B-76A2-42FB-B8DC-52D5082D2E26}" type="sibTrans" cxnId="{2BB31F76-0540-4D42-8831-BD92C624D987}">
      <dgm:prSet/>
      <dgm:spPr/>
      <dgm:t>
        <a:bodyPr/>
        <a:lstStyle/>
        <a:p>
          <a:endParaRPr lang="fr-FR"/>
        </a:p>
      </dgm:t>
    </dgm:pt>
    <dgm:pt modelId="{E721E53E-8037-4ED4-9314-939D132C25AC}">
      <dgm:prSet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Prévention ? Traitement ?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5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Impact déleucocytation ? Filtre ? 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05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5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Prévention : antihistaminiques ?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05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5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Curatif : antalgiques, corticoïdes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dirty="0"/>
        </a:p>
      </dgm:t>
    </dgm:pt>
    <dgm:pt modelId="{8AB1A762-EB9B-4546-868A-B9537F50F70E}" type="parTrans" cxnId="{F5365824-CC3F-421E-97EA-35FD3888FFC2}">
      <dgm:prSet/>
      <dgm:spPr/>
      <dgm:t>
        <a:bodyPr/>
        <a:lstStyle/>
        <a:p>
          <a:endParaRPr lang="fr-FR"/>
        </a:p>
      </dgm:t>
    </dgm:pt>
    <dgm:pt modelId="{9CDBADE9-6B08-4262-84D4-45D3465E7226}" type="sibTrans" cxnId="{F5365824-CC3F-421E-97EA-35FD3888FFC2}">
      <dgm:prSet/>
      <dgm:spPr/>
      <dgm:t>
        <a:bodyPr/>
        <a:lstStyle/>
        <a:p>
          <a:endParaRPr lang="fr-FR"/>
        </a:p>
      </dgm:t>
    </dgm:pt>
    <dgm:pt modelId="{C44BBEFF-8DAC-4FFB-B778-A0ED408D4270}" type="pres">
      <dgm:prSet presAssocID="{285A4771-57B7-4CDB-86CF-E69112A8C35A}" presName="Name0" presStyleCnt="0">
        <dgm:presLayoutVars>
          <dgm:dir/>
          <dgm:resizeHandles val="exact"/>
        </dgm:presLayoutVars>
      </dgm:prSet>
      <dgm:spPr/>
    </dgm:pt>
    <dgm:pt modelId="{A1A53587-DEDB-4A18-B4D4-554A134EC1C9}" type="pres">
      <dgm:prSet presAssocID="{285A4771-57B7-4CDB-86CF-E69112A8C35A}" presName="bkgdShp" presStyleLbl="alignAccFollowNode1" presStyleIdx="0" presStyleCnt="1" custScaleY="85167" custLinFactNeighborY="-7918"/>
      <dgm:spPr/>
    </dgm:pt>
    <dgm:pt modelId="{44D32910-A8E4-4593-A2AA-F0D0910FA33A}" type="pres">
      <dgm:prSet presAssocID="{285A4771-57B7-4CDB-86CF-E69112A8C35A}" presName="linComp" presStyleCnt="0"/>
      <dgm:spPr/>
    </dgm:pt>
    <dgm:pt modelId="{91A1A867-0452-418B-A503-1F7BD1245AC3}" type="pres">
      <dgm:prSet presAssocID="{B83B3762-B406-4F6C-AA83-69DC65DCCE58}" presName="compNode" presStyleCnt="0"/>
      <dgm:spPr/>
    </dgm:pt>
    <dgm:pt modelId="{294405C6-4C0A-4D0C-824F-04B9D8F77C86}" type="pres">
      <dgm:prSet presAssocID="{B83B3762-B406-4F6C-AA83-69DC65DCCE58}" presName="node" presStyleLbl="node1" presStyleIdx="0" presStyleCnt="5" custScaleX="236923" custScaleY="116729" custLinFactNeighborX="-7812" custLinFactNeighborY="-10732">
        <dgm:presLayoutVars>
          <dgm:bulletEnabled val="1"/>
        </dgm:presLayoutVars>
      </dgm:prSet>
      <dgm:spPr/>
    </dgm:pt>
    <dgm:pt modelId="{713A6E6A-70D0-4857-B63B-193EDC076C80}" type="pres">
      <dgm:prSet presAssocID="{B83B3762-B406-4F6C-AA83-69DC65DCCE58}" presName="invisiNode" presStyleLbl="node1" presStyleIdx="0" presStyleCnt="5"/>
      <dgm:spPr/>
    </dgm:pt>
    <dgm:pt modelId="{1D770852-1328-40CC-92A7-C83CD3BB8D31}" type="pres">
      <dgm:prSet presAssocID="{B83B3762-B406-4F6C-AA83-69DC65DCCE58}" presName="imagNode" presStyleLbl="fgImgPlace1" presStyleIdx="0" presStyleCnt="5" custScaleX="137742" custScaleY="69482" custLinFactNeighborX="-12823" custLinFactNeighborY="-10642"/>
      <dgm:spPr>
        <a:blipFill>
          <a:blip xmlns:r="http://schemas.openxmlformats.org/officeDocument/2006/relationships" r:embed="rId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7133683-6088-4A14-B594-CDC877E56211}" type="pres">
      <dgm:prSet presAssocID="{B8971C03-4D2C-48EE-AB97-F666EBF5E0DE}" presName="sibTrans" presStyleLbl="sibTrans2D1" presStyleIdx="0" presStyleCnt="0"/>
      <dgm:spPr/>
    </dgm:pt>
    <dgm:pt modelId="{8B05A4D9-024D-4292-A270-B3C6F6963D41}" type="pres">
      <dgm:prSet presAssocID="{D4123ACA-AD0F-4F81-9C01-80041976AEF6}" presName="compNode" presStyleCnt="0"/>
      <dgm:spPr/>
    </dgm:pt>
    <dgm:pt modelId="{E70B511A-9C60-4201-8F94-09AD2002F245}" type="pres">
      <dgm:prSet presAssocID="{D4123ACA-AD0F-4F81-9C01-80041976AEF6}" presName="node" presStyleLbl="node1" presStyleIdx="1" presStyleCnt="5" custScaleX="225875" custScaleY="116729" custLinFactNeighborX="-3906" custLinFactNeighborY="-10732">
        <dgm:presLayoutVars>
          <dgm:bulletEnabled val="1"/>
        </dgm:presLayoutVars>
      </dgm:prSet>
      <dgm:spPr/>
    </dgm:pt>
    <dgm:pt modelId="{952A3F12-324A-4020-8B13-C42B8FD846CF}" type="pres">
      <dgm:prSet presAssocID="{D4123ACA-AD0F-4F81-9C01-80041976AEF6}" presName="invisiNode" presStyleLbl="node1" presStyleIdx="1" presStyleCnt="5"/>
      <dgm:spPr/>
    </dgm:pt>
    <dgm:pt modelId="{09B2BB70-0EC1-4041-9C7E-37D97C0D91AB}" type="pres">
      <dgm:prSet presAssocID="{D4123ACA-AD0F-4F81-9C01-80041976AEF6}" presName="imagNode" presStyleLbl="fgImgPlace1" presStyleIdx="1" presStyleCnt="5" custScaleX="149527" custScaleY="69482" custLinFactNeighborX="-2305" custLinFactNeighborY="-10642"/>
      <dgm:spPr>
        <a:blipFill>
          <a:blip xmlns:r="http://schemas.openxmlformats.org/officeDocument/2006/relationships"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CBA21FCB-094C-4CFB-B096-49BFD87225B8}" type="pres">
      <dgm:prSet presAssocID="{35D23C11-5C30-43EC-A3EB-2A6F9BFF3EF2}" presName="sibTrans" presStyleLbl="sibTrans2D1" presStyleIdx="0" presStyleCnt="0"/>
      <dgm:spPr/>
    </dgm:pt>
    <dgm:pt modelId="{B472AC6D-CCC2-4EF3-9D2B-4F40604A869C}" type="pres">
      <dgm:prSet presAssocID="{891FA73E-2ECF-4265-93B3-E06856DD2FC2}" presName="compNode" presStyleCnt="0"/>
      <dgm:spPr/>
    </dgm:pt>
    <dgm:pt modelId="{1AB90F52-7F9F-40CE-9300-992438EAC8D1}" type="pres">
      <dgm:prSet presAssocID="{891FA73E-2ECF-4265-93B3-E06856DD2FC2}" presName="node" presStyleLbl="node1" presStyleIdx="2" presStyleCnt="5" custScaleX="200966" custScaleY="116729" custLinFactNeighborX="2604" custLinFactNeighborY="-10732">
        <dgm:presLayoutVars>
          <dgm:bulletEnabled val="1"/>
        </dgm:presLayoutVars>
      </dgm:prSet>
      <dgm:spPr/>
    </dgm:pt>
    <dgm:pt modelId="{772A6E9A-CF3A-4B6B-A566-F90D08C4355E}" type="pres">
      <dgm:prSet presAssocID="{891FA73E-2ECF-4265-93B3-E06856DD2FC2}" presName="invisiNode" presStyleLbl="node1" presStyleIdx="2" presStyleCnt="5"/>
      <dgm:spPr/>
    </dgm:pt>
    <dgm:pt modelId="{469449EF-8AE4-4BEB-8372-8A2A6D1749CF}" type="pres">
      <dgm:prSet presAssocID="{891FA73E-2ECF-4265-93B3-E06856DD2FC2}" presName="imagNode" presStyleLbl="fgImgPlace1" presStyleIdx="2" presStyleCnt="5" custScaleX="139338" custScaleY="69482" custLinFactNeighborX="2903" custLinFactNeighborY="-10642"/>
      <dgm:spPr>
        <a:blipFill>
          <a:blip xmlns:r="http://schemas.openxmlformats.org/officeDocument/2006/relationships"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0EB7823-95E6-42F1-8B01-0838FBD7ABDB}" type="pres">
      <dgm:prSet presAssocID="{825307D5-3E9B-451F-B7E8-DD0BF4F81AC4}" presName="sibTrans" presStyleLbl="sibTrans2D1" presStyleIdx="0" presStyleCnt="0"/>
      <dgm:spPr/>
    </dgm:pt>
    <dgm:pt modelId="{E4C9AA4F-CC69-4514-8F2A-5168D99CA8B3}" type="pres">
      <dgm:prSet presAssocID="{BB4AA8F0-FDAE-4A0D-8C5F-19085FFA8F00}" presName="compNode" presStyleCnt="0"/>
      <dgm:spPr/>
    </dgm:pt>
    <dgm:pt modelId="{1233BC2C-CD67-439B-B172-FB21049B59F0}" type="pres">
      <dgm:prSet presAssocID="{BB4AA8F0-FDAE-4A0D-8C5F-19085FFA8F00}" presName="node" presStyleLbl="node1" presStyleIdx="3" presStyleCnt="5" custScaleX="400881" custScaleY="116729" custLinFactNeighborX="8096" custLinFactNeighborY="-10660">
        <dgm:presLayoutVars>
          <dgm:bulletEnabled val="1"/>
        </dgm:presLayoutVars>
      </dgm:prSet>
      <dgm:spPr/>
    </dgm:pt>
    <dgm:pt modelId="{02B7922F-3A70-4DF4-AAC2-9EDC04740BDC}" type="pres">
      <dgm:prSet presAssocID="{BB4AA8F0-FDAE-4A0D-8C5F-19085FFA8F00}" presName="invisiNode" presStyleLbl="node1" presStyleIdx="3" presStyleCnt="5"/>
      <dgm:spPr/>
    </dgm:pt>
    <dgm:pt modelId="{4DDC65C2-0877-49BB-976B-565362C3096D}" type="pres">
      <dgm:prSet presAssocID="{BB4AA8F0-FDAE-4A0D-8C5F-19085FFA8F00}" presName="imagNode" presStyleLbl="fgImgPlace1" presStyleIdx="3" presStyleCnt="5" custScaleX="146539" custScaleY="69482" custLinFactNeighborX="3110" custLinFactNeighborY="-9957"/>
      <dgm:spPr>
        <a:blipFill>
          <a:blip xmlns:r="http://schemas.openxmlformats.org/officeDocument/2006/relationships"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09BB6B2-287C-44A8-BBAE-5EA5FD986945}" type="pres">
      <dgm:prSet presAssocID="{B69D874B-76A2-42FB-B8DC-52D5082D2E26}" presName="sibTrans" presStyleLbl="sibTrans2D1" presStyleIdx="0" presStyleCnt="0"/>
      <dgm:spPr/>
    </dgm:pt>
    <dgm:pt modelId="{3521B011-A23A-43C6-BC14-59A324AF4DAA}" type="pres">
      <dgm:prSet presAssocID="{E721E53E-8037-4ED4-9314-939D132C25AC}" presName="compNode" presStyleCnt="0"/>
      <dgm:spPr/>
    </dgm:pt>
    <dgm:pt modelId="{BA682219-7B55-4749-A471-238713A3BA88}" type="pres">
      <dgm:prSet presAssocID="{E721E53E-8037-4ED4-9314-939D132C25AC}" presName="node" presStyleLbl="node1" presStyleIdx="4" presStyleCnt="5" custScaleX="266973" custScaleY="116729" custLinFactNeighborX="13715" custLinFactNeighborY="-11467">
        <dgm:presLayoutVars>
          <dgm:bulletEnabled val="1"/>
        </dgm:presLayoutVars>
      </dgm:prSet>
      <dgm:spPr/>
    </dgm:pt>
    <dgm:pt modelId="{6990E851-A065-4479-9082-31ECF87207D2}" type="pres">
      <dgm:prSet presAssocID="{E721E53E-8037-4ED4-9314-939D132C25AC}" presName="invisiNode" presStyleLbl="node1" presStyleIdx="4" presStyleCnt="5"/>
      <dgm:spPr/>
    </dgm:pt>
    <dgm:pt modelId="{254A42FF-379C-4B22-B522-A133713A3301}" type="pres">
      <dgm:prSet presAssocID="{E721E53E-8037-4ED4-9314-939D132C25AC}" presName="imagNode" presStyleLbl="fgImgPlace1" presStyleIdx="4" presStyleCnt="5" custScaleX="151338" custScaleY="69482" custLinFactNeighborX="11689" custLinFactNeighborY="-9819"/>
      <dgm:spPr>
        <a:blipFill>
          <a:blip xmlns:r="http://schemas.openxmlformats.org/officeDocument/2006/relationships"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 l="-48000" r="-48000"/>
          </a:stretch>
        </a:blipFill>
      </dgm:spPr>
    </dgm:pt>
  </dgm:ptLst>
  <dgm:cxnLst>
    <dgm:cxn modelId="{8F21CA17-16F0-41CC-AF88-A816720FC878}" srcId="{285A4771-57B7-4CDB-86CF-E69112A8C35A}" destId="{B83B3762-B406-4F6C-AA83-69DC65DCCE58}" srcOrd="0" destOrd="0" parTransId="{F860F845-2C42-4FFA-A6B1-991DF1BF58D1}" sibTransId="{B8971C03-4D2C-48EE-AB97-F666EBF5E0DE}"/>
    <dgm:cxn modelId="{7F63AF19-4722-4269-9D38-BF14BF194210}" type="presOf" srcId="{E721E53E-8037-4ED4-9314-939D132C25AC}" destId="{BA682219-7B55-4749-A471-238713A3BA88}" srcOrd="0" destOrd="0" presId="urn:microsoft.com/office/officeart/2005/8/layout/pList2"/>
    <dgm:cxn modelId="{CF4A3A24-49B8-4049-BE22-18A81FA7D4AE}" srcId="{285A4771-57B7-4CDB-86CF-E69112A8C35A}" destId="{891FA73E-2ECF-4265-93B3-E06856DD2FC2}" srcOrd="2" destOrd="0" parTransId="{AC5259DD-D193-4501-B79F-FE837F5D9C12}" sibTransId="{825307D5-3E9B-451F-B7E8-DD0BF4F81AC4}"/>
    <dgm:cxn modelId="{F5365824-CC3F-421E-97EA-35FD3888FFC2}" srcId="{285A4771-57B7-4CDB-86CF-E69112A8C35A}" destId="{E721E53E-8037-4ED4-9314-939D132C25AC}" srcOrd="4" destOrd="0" parTransId="{8AB1A762-EB9B-4546-868A-B9537F50F70E}" sibTransId="{9CDBADE9-6B08-4262-84D4-45D3465E7226}"/>
    <dgm:cxn modelId="{938F7C3F-2B15-49B3-A302-365F740E2057}" type="presOf" srcId="{B69D874B-76A2-42FB-B8DC-52D5082D2E26}" destId="{F09BB6B2-287C-44A8-BBAE-5EA5FD986945}" srcOrd="0" destOrd="0" presId="urn:microsoft.com/office/officeart/2005/8/layout/pList2"/>
    <dgm:cxn modelId="{C189C640-B805-4ED9-AD2B-2CC16A263A7D}" type="presOf" srcId="{D4123ACA-AD0F-4F81-9C01-80041976AEF6}" destId="{E70B511A-9C60-4201-8F94-09AD2002F245}" srcOrd="0" destOrd="0" presId="urn:microsoft.com/office/officeart/2005/8/layout/pList2"/>
    <dgm:cxn modelId="{2BB31F76-0540-4D42-8831-BD92C624D987}" srcId="{285A4771-57B7-4CDB-86CF-E69112A8C35A}" destId="{BB4AA8F0-FDAE-4A0D-8C5F-19085FFA8F00}" srcOrd="3" destOrd="0" parTransId="{BD09F041-50D2-42A7-B95B-49B387B87258}" sibTransId="{B69D874B-76A2-42FB-B8DC-52D5082D2E26}"/>
    <dgm:cxn modelId="{5D01087D-2BC6-4F91-98DC-927957D4D97E}" type="presOf" srcId="{B8971C03-4D2C-48EE-AB97-F666EBF5E0DE}" destId="{C7133683-6088-4A14-B594-CDC877E56211}" srcOrd="0" destOrd="0" presId="urn:microsoft.com/office/officeart/2005/8/layout/pList2"/>
    <dgm:cxn modelId="{78C0957E-2A4B-4EB2-B596-BC4B158557AA}" type="presOf" srcId="{BB4AA8F0-FDAE-4A0D-8C5F-19085FFA8F00}" destId="{1233BC2C-CD67-439B-B172-FB21049B59F0}" srcOrd="0" destOrd="0" presId="urn:microsoft.com/office/officeart/2005/8/layout/pList2"/>
    <dgm:cxn modelId="{0A741280-0CDD-4612-8873-78A720A2DCE5}" srcId="{285A4771-57B7-4CDB-86CF-E69112A8C35A}" destId="{D4123ACA-AD0F-4F81-9C01-80041976AEF6}" srcOrd="1" destOrd="0" parTransId="{B07102FD-A18B-4ACD-B78A-224C9FE274E1}" sibTransId="{35D23C11-5C30-43EC-A3EB-2A6F9BFF3EF2}"/>
    <dgm:cxn modelId="{A8EE3ACB-8EF0-4545-8759-E3355007EA94}" type="presOf" srcId="{891FA73E-2ECF-4265-93B3-E06856DD2FC2}" destId="{1AB90F52-7F9F-40CE-9300-992438EAC8D1}" srcOrd="0" destOrd="0" presId="urn:microsoft.com/office/officeart/2005/8/layout/pList2"/>
    <dgm:cxn modelId="{B4A2BFD4-2226-4323-9D08-F012C89E66A8}" type="presOf" srcId="{35D23C11-5C30-43EC-A3EB-2A6F9BFF3EF2}" destId="{CBA21FCB-094C-4CFB-B096-49BFD87225B8}" srcOrd="0" destOrd="0" presId="urn:microsoft.com/office/officeart/2005/8/layout/pList2"/>
    <dgm:cxn modelId="{3B7B93DE-3A29-4482-B770-A33632CC085D}" type="presOf" srcId="{285A4771-57B7-4CDB-86CF-E69112A8C35A}" destId="{C44BBEFF-8DAC-4FFB-B778-A0ED408D4270}" srcOrd="0" destOrd="0" presId="urn:microsoft.com/office/officeart/2005/8/layout/pList2"/>
    <dgm:cxn modelId="{2D2CF1E4-F64C-485F-ADE1-DC9EF6038842}" type="presOf" srcId="{825307D5-3E9B-451F-B7E8-DD0BF4F81AC4}" destId="{C0EB7823-95E6-42F1-8B01-0838FBD7ABDB}" srcOrd="0" destOrd="0" presId="urn:microsoft.com/office/officeart/2005/8/layout/pList2"/>
    <dgm:cxn modelId="{B57F22F2-C192-4593-9295-C83BB683B6F0}" type="presOf" srcId="{B83B3762-B406-4F6C-AA83-69DC65DCCE58}" destId="{294405C6-4C0A-4D0C-824F-04B9D8F77C86}" srcOrd="0" destOrd="0" presId="urn:microsoft.com/office/officeart/2005/8/layout/pList2"/>
    <dgm:cxn modelId="{85790539-D0AA-4B28-85E3-70A05B80BBE4}" type="presParOf" srcId="{C44BBEFF-8DAC-4FFB-B778-A0ED408D4270}" destId="{A1A53587-DEDB-4A18-B4D4-554A134EC1C9}" srcOrd="0" destOrd="0" presId="urn:microsoft.com/office/officeart/2005/8/layout/pList2"/>
    <dgm:cxn modelId="{82632A27-C240-4478-A331-C25D5BF844E6}" type="presParOf" srcId="{C44BBEFF-8DAC-4FFB-B778-A0ED408D4270}" destId="{44D32910-A8E4-4593-A2AA-F0D0910FA33A}" srcOrd="1" destOrd="0" presId="urn:microsoft.com/office/officeart/2005/8/layout/pList2"/>
    <dgm:cxn modelId="{68B1C4B0-B353-4D58-BC96-0DF4DF5DEFCB}" type="presParOf" srcId="{44D32910-A8E4-4593-A2AA-F0D0910FA33A}" destId="{91A1A867-0452-418B-A503-1F7BD1245AC3}" srcOrd="0" destOrd="0" presId="urn:microsoft.com/office/officeart/2005/8/layout/pList2"/>
    <dgm:cxn modelId="{18A5A905-5662-4609-9234-F34212DCC083}" type="presParOf" srcId="{91A1A867-0452-418B-A503-1F7BD1245AC3}" destId="{294405C6-4C0A-4D0C-824F-04B9D8F77C86}" srcOrd="0" destOrd="0" presId="urn:microsoft.com/office/officeart/2005/8/layout/pList2"/>
    <dgm:cxn modelId="{B981E6B0-8C76-41E8-881B-83D0789FE958}" type="presParOf" srcId="{91A1A867-0452-418B-A503-1F7BD1245AC3}" destId="{713A6E6A-70D0-4857-B63B-193EDC076C80}" srcOrd="1" destOrd="0" presId="urn:microsoft.com/office/officeart/2005/8/layout/pList2"/>
    <dgm:cxn modelId="{6478CF13-A500-4005-80E9-A1472CAD7E49}" type="presParOf" srcId="{91A1A867-0452-418B-A503-1F7BD1245AC3}" destId="{1D770852-1328-40CC-92A7-C83CD3BB8D31}" srcOrd="2" destOrd="0" presId="urn:microsoft.com/office/officeart/2005/8/layout/pList2"/>
    <dgm:cxn modelId="{4AD588D0-3CAB-496A-9804-375F525605B1}" type="presParOf" srcId="{44D32910-A8E4-4593-A2AA-F0D0910FA33A}" destId="{C7133683-6088-4A14-B594-CDC877E56211}" srcOrd="1" destOrd="0" presId="urn:microsoft.com/office/officeart/2005/8/layout/pList2"/>
    <dgm:cxn modelId="{87FD6910-A764-4581-9434-121C1A274018}" type="presParOf" srcId="{44D32910-A8E4-4593-A2AA-F0D0910FA33A}" destId="{8B05A4D9-024D-4292-A270-B3C6F6963D41}" srcOrd="2" destOrd="0" presId="urn:microsoft.com/office/officeart/2005/8/layout/pList2"/>
    <dgm:cxn modelId="{39D1AC1A-DCDB-4CE0-AD90-F39086BC4211}" type="presParOf" srcId="{8B05A4D9-024D-4292-A270-B3C6F6963D41}" destId="{E70B511A-9C60-4201-8F94-09AD2002F245}" srcOrd="0" destOrd="0" presId="urn:microsoft.com/office/officeart/2005/8/layout/pList2"/>
    <dgm:cxn modelId="{CF1FE079-029D-49BF-A658-1A683BCAACF3}" type="presParOf" srcId="{8B05A4D9-024D-4292-A270-B3C6F6963D41}" destId="{952A3F12-324A-4020-8B13-C42B8FD846CF}" srcOrd="1" destOrd="0" presId="urn:microsoft.com/office/officeart/2005/8/layout/pList2"/>
    <dgm:cxn modelId="{BFDD8CFC-12A0-47C6-9F96-25B64ABEE006}" type="presParOf" srcId="{8B05A4D9-024D-4292-A270-B3C6F6963D41}" destId="{09B2BB70-0EC1-4041-9C7E-37D97C0D91AB}" srcOrd="2" destOrd="0" presId="urn:microsoft.com/office/officeart/2005/8/layout/pList2"/>
    <dgm:cxn modelId="{EDD53111-96A1-4107-AF89-C6A69A702AF5}" type="presParOf" srcId="{44D32910-A8E4-4593-A2AA-F0D0910FA33A}" destId="{CBA21FCB-094C-4CFB-B096-49BFD87225B8}" srcOrd="3" destOrd="0" presId="urn:microsoft.com/office/officeart/2005/8/layout/pList2"/>
    <dgm:cxn modelId="{AE0ADCED-37D6-4576-9065-0F538E507340}" type="presParOf" srcId="{44D32910-A8E4-4593-A2AA-F0D0910FA33A}" destId="{B472AC6D-CCC2-4EF3-9D2B-4F40604A869C}" srcOrd="4" destOrd="0" presId="urn:microsoft.com/office/officeart/2005/8/layout/pList2"/>
    <dgm:cxn modelId="{5989C6CC-9E99-4E82-A1A9-C5B7218A0427}" type="presParOf" srcId="{B472AC6D-CCC2-4EF3-9D2B-4F40604A869C}" destId="{1AB90F52-7F9F-40CE-9300-992438EAC8D1}" srcOrd="0" destOrd="0" presId="urn:microsoft.com/office/officeart/2005/8/layout/pList2"/>
    <dgm:cxn modelId="{8772F382-59E7-4D87-A589-4CB927DEF581}" type="presParOf" srcId="{B472AC6D-CCC2-4EF3-9D2B-4F40604A869C}" destId="{772A6E9A-CF3A-4B6B-A566-F90D08C4355E}" srcOrd="1" destOrd="0" presId="urn:microsoft.com/office/officeart/2005/8/layout/pList2"/>
    <dgm:cxn modelId="{E058E0F8-9651-482E-8726-B64F9A455CF7}" type="presParOf" srcId="{B472AC6D-CCC2-4EF3-9D2B-4F40604A869C}" destId="{469449EF-8AE4-4BEB-8372-8A2A6D1749CF}" srcOrd="2" destOrd="0" presId="urn:microsoft.com/office/officeart/2005/8/layout/pList2"/>
    <dgm:cxn modelId="{0487EEC6-67E0-44F7-98E6-B35CE6F75EA3}" type="presParOf" srcId="{44D32910-A8E4-4593-A2AA-F0D0910FA33A}" destId="{C0EB7823-95E6-42F1-8B01-0838FBD7ABDB}" srcOrd="5" destOrd="0" presId="urn:microsoft.com/office/officeart/2005/8/layout/pList2"/>
    <dgm:cxn modelId="{92BAC0D3-FF31-4472-B867-BC64AC01A00B}" type="presParOf" srcId="{44D32910-A8E4-4593-A2AA-F0D0910FA33A}" destId="{E4C9AA4F-CC69-4514-8F2A-5168D99CA8B3}" srcOrd="6" destOrd="0" presId="urn:microsoft.com/office/officeart/2005/8/layout/pList2"/>
    <dgm:cxn modelId="{DB858372-677D-48A9-86AE-F6F7F5047C31}" type="presParOf" srcId="{E4C9AA4F-CC69-4514-8F2A-5168D99CA8B3}" destId="{1233BC2C-CD67-439B-B172-FB21049B59F0}" srcOrd="0" destOrd="0" presId="urn:microsoft.com/office/officeart/2005/8/layout/pList2"/>
    <dgm:cxn modelId="{FCD93363-9AAC-42A8-8362-45F51D0E0877}" type="presParOf" srcId="{E4C9AA4F-CC69-4514-8F2A-5168D99CA8B3}" destId="{02B7922F-3A70-4DF4-AAC2-9EDC04740BDC}" srcOrd="1" destOrd="0" presId="urn:microsoft.com/office/officeart/2005/8/layout/pList2"/>
    <dgm:cxn modelId="{984F6BA3-4142-4589-B939-DF35C8024B7C}" type="presParOf" srcId="{E4C9AA4F-CC69-4514-8F2A-5168D99CA8B3}" destId="{4DDC65C2-0877-49BB-976B-565362C3096D}" srcOrd="2" destOrd="0" presId="urn:microsoft.com/office/officeart/2005/8/layout/pList2"/>
    <dgm:cxn modelId="{05FCC369-C764-41E1-8BC8-5FCFB49902AD}" type="presParOf" srcId="{44D32910-A8E4-4593-A2AA-F0D0910FA33A}" destId="{F09BB6B2-287C-44A8-BBAE-5EA5FD986945}" srcOrd="7" destOrd="0" presId="urn:microsoft.com/office/officeart/2005/8/layout/pList2"/>
    <dgm:cxn modelId="{8178B562-F9E1-4151-8FAB-E6C78A09702D}" type="presParOf" srcId="{44D32910-A8E4-4593-A2AA-F0D0910FA33A}" destId="{3521B011-A23A-43C6-BC14-59A324AF4DAA}" srcOrd="8" destOrd="0" presId="urn:microsoft.com/office/officeart/2005/8/layout/pList2"/>
    <dgm:cxn modelId="{305A078D-9197-4E72-9C38-8334F008A577}" type="presParOf" srcId="{3521B011-A23A-43C6-BC14-59A324AF4DAA}" destId="{BA682219-7B55-4749-A471-238713A3BA88}" srcOrd="0" destOrd="0" presId="urn:microsoft.com/office/officeart/2005/8/layout/pList2"/>
    <dgm:cxn modelId="{5D59B738-F14A-4D39-9D8A-002B015439CE}" type="presParOf" srcId="{3521B011-A23A-43C6-BC14-59A324AF4DAA}" destId="{6990E851-A065-4479-9082-31ECF87207D2}" srcOrd="1" destOrd="0" presId="urn:microsoft.com/office/officeart/2005/8/layout/pList2"/>
    <dgm:cxn modelId="{59F40774-E610-4B51-9781-4799F55CE1E5}" type="presParOf" srcId="{3521B011-A23A-43C6-BC14-59A324AF4DAA}" destId="{254A42FF-379C-4B22-B522-A133713A330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EFB91-849A-4CBC-9F8C-3A99E2F43119}">
      <dsp:nvSpPr>
        <dsp:cNvPr id="0" name=""/>
        <dsp:cNvSpPr/>
      </dsp:nvSpPr>
      <dsp:spPr>
        <a:xfrm>
          <a:off x="490" y="370856"/>
          <a:ext cx="2110664" cy="2532797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>
              <a:solidFill>
                <a:schemeClr val="accent3">
                  <a:lumMod val="20000"/>
                  <a:lumOff val="80000"/>
                </a:schemeClr>
              </a:solidFill>
            </a:rPr>
            <a:t>Traçabilité</a:t>
          </a:r>
        </a:p>
      </dsp:txBody>
      <dsp:txXfrm rot="16200000">
        <a:off x="-826889" y="1198236"/>
        <a:ext cx="2076893" cy="422132"/>
      </dsp:txXfrm>
    </dsp:sp>
    <dsp:sp modelId="{43020CE3-1111-431F-B6B3-6F2C004876CD}">
      <dsp:nvSpPr>
        <dsp:cNvPr id="0" name=""/>
        <dsp:cNvSpPr/>
      </dsp:nvSpPr>
      <dsp:spPr>
        <a:xfrm>
          <a:off x="422623" y="370856"/>
          <a:ext cx="1572444" cy="253279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00" kern="1200" dirty="0"/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Inscription début transfusion sur la fiche de délivrance : 18H10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→"/>
          </a:pPr>
          <a:r>
            <a:rPr lang="fr-FR" sz="1000" kern="1200" dirty="0"/>
            <a:t> </a:t>
          </a:r>
          <a:r>
            <a:rPr lang="fr-FR" sz="900" b="1" kern="1200" dirty="0"/>
            <a:t>pour gagner du temps</a:t>
          </a:r>
          <a:endParaRPr lang="fr-FR" sz="1000" b="1" kern="1200" dirty="0"/>
        </a:p>
      </dsp:txBody>
      <dsp:txXfrm>
        <a:off x="422623" y="370856"/>
        <a:ext cx="1572444" cy="2532797"/>
      </dsp:txXfrm>
    </dsp:sp>
    <dsp:sp modelId="{61A4318A-6304-4F71-B74F-25F2A7BACFAD}">
      <dsp:nvSpPr>
        <dsp:cNvPr id="0" name=""/>
        <dsp:cNvSpPr/>
      </dsp:nvSpPr>
      <dsp:spPr>
        <a:xfrm>
          <a:off x="2185027" y="370856"/>
          <a:ext cx="2110664" cy="2532797"/>
        </a:xfrm>
        <a:prstGeom prst="roundRect">
          <a:avLst>
            <a:gd name="adj" fmla="val 5000"/>
          </a:avLst>
        </a:prstGeom>
        <a:solidFill>
          <a:schemeClr val="accent2">
            <a:hueOff val="-5696468"/>
            <a:satOff val="26831"/>
            <a:lumOff val="1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>
              <a:solidFill>
                <a:schemeClr val="accent3">
                  <a:lumMod val="20000"/>
                  <a:lumOff val="80000"/>
                </a:schemeClr>
              </a:solidFill>
            </a:rPr>
            <a:t>Transfusion</a:t>
          </a:r>
          <a:r>
            <a:rPr lang="fr-FR" sz="2500" kern="1200" dirty="0"/>
            <a:t> </a:t>
          </a:r>
        </a:p>
      </dsp:txBody>
      <dsp:txXfrm rot="16200000">
        <a:off x="1357647" y="1198236"/>
        <a:ext cx="2076893" cy="422132"/>
      </dsp:txXfrm>
    </dsp:sp>
    <dsp:sp modelId="{3D33CCF8-FE2A-4423-8167-F7AD548AD1F4}">
      <dsp:nvSpPr>
        <dsp:cNvPr id="0" name=""/>
        <dsp:cNvSpPr/>
      </dsp:nvSpPr>
      <dsp:spPr>
        <a:xfrm rot="5400000">
          <a:off x="2009450" y="2384080"/>
          <a:ext cx="372261" cy="31659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DBF96-109F-48A6-8446-254092403CFE}">
      <dsp:nvSpPr>
        <dsp:cNvPr id="0" name=""/>
        <dsp:cNvSpPr/>
      </dsp:nvSpPr>
      <dsp:spPr>
        <a:xfrm>
          <a:off x="2607160" y="370856"/>
          <a:ext cx="1572444" cy="253279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861" rIns="0" bIns="0" numCol="1" spcCol="1270" anchor="t" anchorCtr="0">
          <a:noAutofit/>
        </a:bodyPr>
        <a:lstStyle/>
        <a:p>
          <a:pPr marL="0"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 dirty="0"/>
        </a:p>
        <a:p>
          <a:pPr marL="87313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/>
            <a:t>21H : Pose effective du CGR délivré pour Mme XX à Mme P. : 30 mn avant fin des 6H.</a:t>
          </a:r>
        </a:p>
        <a:p>
          <a:pPr marL="0"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 dirty="0"/>
        </a:p>
        <a:p>
          <a:pPr marL="271463" lvl="1" indent="-176213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→"/>
          </a:pPr>
          <a:r>
            <a:rPr lang="fr-FR" sz="900" b="1" kern="1200" dirty="0"/>
            <a:t>Pas de contrôle de concordance identité patient/documents EFS/PSL</a:t>
          </a:r>
        </a:p>
        <a:p>
          <a:pPr marL="271463" lvl="1" indent="-176213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→"/>
          </a:pPr>
          <a:r>
            <a:rPr lang="fr-FR" sz="900" b="1" kern="1200" dirty="0"/>
            <a:t>Compatibilité ultime : interprétation</a:t>
          </a:r>
          <a:endParaRPr lang="fr-FR" sz="900" kern="1200" dirty="0">
            <a:solidFill>
              <a:schemeClr val="tx1"/>
            </a:solidFill>
            <a:highlight>
              <a:srgbClr val="FFFF00"/>
            </a:highlight>
          </a:endParaRPr>
        </a:p>
      </dsp:txBody>
      <dsp:txXfrm>
        <a:off x="2607160" y="370856"/>
        <a:ext cx="1572444" cy="2532797"/>
      </dsp:txXfrm>
    </dsp:sp>
    <dsp:sp modelId="{B3E123F9-4121-46C3-BBDF-D471756F7477}">
      <dsp:nvSpPr>
        <dsp:cNvPr id="0" name=""/>
        <dsp:cNvSpPr/>
      </dsp:nvSpPr>
      <dsp:spPr>
        <a:xfrm>
          <a:off x="4369565" y="370856"/>
          <a:ext cx="2110664" cy="2532797"/>
        </a:xfrm>
        <a:prstGeom prst="roundRect">
          <a:avLst>
            <a:gd name="adj" fmla="val 5000"/>
          </a:avLst>
        </a:prstGeom>
        <a:solidFill>
          <a:schemeClr val="accent1">
            <a:lumMod val="90000"/>
            <a:lumOff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>
              <a:solidFill>
                <a:schemeClr val="accent3">
                  <a:lumMod val="20000"/>
                  <a:lumOff val="80000"/>
                </a:schemeClr>
              </a:solidFill>
            </a:rPr>
            <a:t>Surveillance</a:t>
          </a:r>
        </a:p>
      </dsp:txBody>
      <dsp:txXfrm rot="16200000">
        <a:off x="3542184" y="1198236"/>
        <a:ext cx="2076893" cy="422132"/>
      </dsp:txXfrm>
    </dsp:sp>
    <dsp:sp modelId="{3E9BF603-11B9-4E3B-8883-0C1BEAC02911}">
      <dsp:nvSpPr>
        <dsp:cNvPr id="0" name=""/>
        <dsp:cNvSpPr/>
      </dsp:nvSpPr>
      <dsp:spPr>
        <a:xfrm rot="5400000">
          <a:off x="4193988" y="2384080"/>
          <a:ext cx="372261" cy="31659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1392936"/>
              <a:satOff val="53661"/>
              <a:lumOff val="2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3A7279-C435-4585-AD2F-6252E4DAB685}">
      <dsp:nvSpPr>
        <dsp:cNvPr id="0" name=""/>
        <dsp:cNvSpPr/>
      </dsp:nvSpPr>
      <dsp:spPr>
        <a:xfrm>
          <a:off x="4791698" y="370856"/>
          <a:ext cx="1572444" cy="253279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0" bIns="0" numCol="1" spcCol="1270" anchor="t" anchorCtr="0">
          <a:noAutofit/>
        </a:bodyPr>
        <a:lstStyle/>
        <a:p>
          <a:pPr marL="0"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kern="1200" dirty="0"/>
        </a:p>
        <a:p>
          <a:pPr marL="87313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Appel de la patiente dans les mn suivant la pose pour symptomatologie typique d’erreur ABO</a:t>
          </a:r>
          <a:endParaRPr lang="fr-FR" sz="1100" kern="1200" dirty="0">
            <a:solidFill>
              <a:schemeClr val="tx1"/>
            </a:solidFill>
          </a:endParaRPr>
        </a:p>
      </dsp:txBody>
      <dsp:txXfrm>
        <a:off x="4791698" y="370856"/>
        <a:ext cx="1572444" cy="25327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8F340-BA37-4566-89FE-52460819FD49}">
      <dsp:nvSpPr>
        <dsp:cNvPr id="0" name=""/>
        <dsp:cNvSpPr/>
      </dsp:nvSpPr>
      <dsp:spPr>
        <a:xfrm rot="5400000">
          <a:off x="1132326" y="1230485"/>
          <a:ext cx="775008" cy="7073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03284-B0F1-47BD-9096-CF5D6D1A331F}">
      <dsp:nvSpPr>
        <dsp:cNvPr id="0" name=""/>
        <dsp:cNvSpPr/>
      </dsp:nvSpPr>
      <dsp:spPr>
        <a:xfrm>
          <a:off x="265502" y="420355"/>
          <a:ext cx="2359765" cy="927450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Arrêt immédiat transfusion, O2, cristalloïdes</a:t>
          </a:r>
        </a:p>
      </dsp:txBody>
      <dsp:txXfrm>
        <a:off x="310785" y="465638"/>
        <a:ext cx="2269199" cy="836884"/>
      </dsp:txXfrm>
    </dsp:sp>
    <dsp:sp modelId="{2B10FCB4-3041-44C4-90EA-2060A645A26C}">
      <dsp:nvSpPr>
        <dsp:cNvPr id="0" name=""/>
        <dsp:cNvSpPr/>
      </dsp:nvSpPr>
      <dsp:spPr>
        <a:xfrm>
          <a:off x="2086122" y="342618"/>
          <a:ext cx="1313226" cy="1021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EFB58-7464-45E7-BE5B-672A4F4D52E4}">
      <dsp:nvSpPr>
        <dsp:cNvPr id="0" name=""/>
        <dsp:cNvSpPr/>
      </dsp:nvSpPr>
      <dsp:spPr>
        <a:xfrm rot="5400000">
          <a:off x="2247614" y="2319099"/>
          <a:ext cx="697042" cy="79934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8BA5B-5D7A-48F1-8C9D-9A052868F474}">
      <dsp:nvSpPr>
        <dsp:cNvPr id="0" name=""/>
        <dsp:cNvSpPr/>
      </dsp:nvSpPr>
      <dsp:spPr>
        <a:xfrm>
          <a:off x="1646492" y="1430615"/>
          <a:ext cx="2567500" cy="963242"/>
        </a:xfrm>
        <a:prstGeom prst="roundRect">
          <a:avLst>
            <a:gd name="adj" fmla="val 16670"/>
          </a:avLst>
        </a:prstGeom>
        <a:solidFill>
          <a:schemeClr val="accent2">
            <a:hueOff val="-5696468"/>
            <a:satOff val="26831"/>
            <a:lumOff val="1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 err="1"/>
            <a:t>21h</a:t>
          </a:r>
          <a:r>
            <a:rPr lang="fr-FR" sz="1200" kern="1200" dirty="0"/>
            <a:t> : appel médecin SAU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Conseil « surveillance » sans déplacement</a:t>
          </a:r>
        </a:p>
      </dsp:txBody>
      <dsp:txXfrm>
        <a:off x="1693522" y="1477645"/>
        <a:ext cx="2473440" cy="869182"/>
      </dsp:txXfrm>
    </dsp:sp>
    <dsp:sp modelId="{CB9DE407-C6E5-4B9F-90D4-7B87F5CEB732}">
      <dsp:nvSpPr>
        <dsp:cNvPr id="0" name=""/>
        <dsp:cNvSpPr/>
      </dsp:nvSpPr>
      <dsp:spPr>
        <a:xfrm>
          <a:off x="3820027" y="1493028"/>
          <a:ext cx="1313226" cy="1021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36158A-E12D-4CE7-B76A-09E224AAF41D}">
      <dsp:nvSpPr>
        <dsp:cNvPr id="0" name=""/>
        <dsp:cNvSpPr/>
      </dsp:nvSpPr>
      <dsp:spPr>
        <a:xfrm>
          <a:off x="2656376" y="2474303"/>
          <a:ext cx="3499572" cy="1057628"/>
        </a:xfrm>
        <a:prstGeom prst="roundRect">
          <a:avLst>
            <a:gd name="adj" fmla="val 16670"/>
          </a:avLst>
        </a:prstGeom>
        <a:solidFill>
          <a:schemeClr val="accent1">
            <a:lumMod val="90000"/>
            <a:lumOff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Traçabilité DPI : notification d’ »incident transfusionnel » sans précision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Traçabilité DT informatisé : blocage révélateur de l’erreur receveur</a:t>
          </a:r>
        </a:p>
      </dsp:txBody>
      <dsp:txXfrm>
        <a:off x="2708014" y="2525941"/>
        <a:ext cx="3396296" cy="9543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13F1C-FB52-4A39-8309-F4A6BB6187B4}">
      <dsp:nvSpPr>
        <dsp:cNvPr id="0" name=""/>
        <dsp:cNvSpPr/>
      </dsp:nvSpPr>
      <dsp:spPr>
        <a:xfrm>
          <a:off x="0" y="228147"/>
          <a:ext cx="6037527" cy="1080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8579" tIns="291592" rIns="468579" bIns="85344" numCol="1" spcCol="1270" anchor="t" anchorCtr="0">
          <a:noAutofit/>
        </a:bodyPr>
        <a:lstStyle/>
        <a:p>
          <a:pPr marL="176213" lvl="1" indent="-176213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►"/>
          </a:pPr>
          <a:r>
            <a:rPr lang="fr-FR" sz="1200" kern="1200" dirty="0"/>
            <a:t>Hémolyse modérée</a:t>
          </a:r>
        </a:p>
        <a:p>
          <a:pPr marL="176213" lvl="1" indent="-176213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►"/>
          </a:pPr>
          <a:r>
            <a:rPr lang="fr-FR" sz="1200" kern="1200" dirty="0"/>
            <a:t>Hospitalisation en réanimation 24h puis sortie à domicile avant PEC parisienne</a:t>
          </a:r>
        </a:p>
        <a:p>
          <a:pPr marL="176213" lvl="1" indent="-176213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►"/>
          </a:pPr>
          <a:r>
            <a:rPr lang="fr-FR" sz="1200" kern="1200" dirty="0"/>
            <a:t>RAI post-transfusionnelle ?</a:t>
          </a:r>
        </a:p>
      </dsp:txBody>
      <dsp:txXfrm>
        <a:off x="0" y="228147"/>
        <a:ext cx="6037527" cy="1080450"/>
      </dsp:txXfrm>
    </dsp:sp>
    <dsp:sp modelId="{8F89D23E-123B-456D-9FEC-76DA4BAD8EE6}">
      <dsp:nvSpPr>
        <dsp:cNvPr id="0" name=""/>
        <dsp:cNvSpPr/>
      </dsp:nvSpPr>
      <dsp:spPr>
        <a:xfrm>
          <a:off x="301876" y="21507"/>
          <a:ext cx="4226268" cy="41328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743" tIns="0" rIns="15974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Conséquences patiente</a:t>
          </a:r>
        </a:p>
      </dsp:txBody>
      <dsp:txXfrm>
        <a:off x="322051" y="41682"/>
        <a:ext cx="4185918" cy="372930"/>
      </dsp:txXfrm>
    </dsp:sp>
    <dsp:sp modelId="{D05EFFEB-1BB1-4FE5-8DDB-05852D7C6260}">
      <dsp:nvSpPr>
        <dsp:cNvPr id="0" name=""/>
        <dsp:cNvSpPr/>
      </dsp:nvSpPr>
      <dsp:spPr>
        <a:xfrm>
          <a:off x="0" y="1590837"/>
          <a:ext cx="6037527" cy="163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2357783"/>
              <a:satOff val="-18666"/>
              <a:lumOff val="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8579" tIns="291592" rIns="468579" bIns="85344" numCol="1" spcCol="1270" anchor="t" anchorCtr="0">
          <a:noAutofit/>
        </a:bodyPr>
        <a:lstStyle/>
        <a:p>
          <a:pPr marL="176213" lvl="1" indent="-176213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─"/>
          </a:pPr>
          <a:r>
            <a:rPr lang="fr-FR" sz="1200" kern="1200" dirty="0"/>
            <a:t>Fonctionnement du service en mode dégradé</a:t>
          </a:r>
        </a:p>
        <a:p>
          <a:pPr marL="176213" lvl="1" indent="-176213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─"/>
          </a:pPr>
          <a:r>
            <a:rPr lang="fr-FR" sz="1200" kern="1200" dirty="0"/>
            <a:t>1 absence inopinée sur les 2 IDE prévus ce jour-là </a:t>
          </a:r>
        </a:p>
        <a:p>
          <a:pPr marL="176213" lvl="1" indent="-176213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─"/>
          </a:pPr>
          <a:r>
            <a:rPr lang="fr-FR" sz="1200" kern="1200" dirty="0"/>
            <a:t>Remplacement par un IDE ne connaissant pas le fonctionnement du service et devant être encadré</a:t>
          </a:r>
        </a:p>
        <a:p>
          <a:pPr marL="176213" lvl="1" indent="-176213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─"/>
          </a:pPr>
          <a:r>
            <a:rPr lang="fr-FR" sz="1200" kern="1200" dirty="0"/>
            <a:t>Charge de travail importante</a:t>
          </a:r>
        </a:p>
        <a:p>
          <a:pPr marL="176213" lvl="1" indent="-176213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─"/>
          </a:pPr>
          <a:r>
            <a:rPr lang="fr-FR" sz="1200" kern="1200" dirty="0"/>
            <a:t>Interruptions de tâche multiples : corps médical, IDE intérimaire…</a:t>
          </a:r>
        </a:p>
        <a:p>
          <a:pPr marL="176213" lvl="1" indent="-176213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─"/>
          </a:pPr>
          <a:r>
            <a:rPr lang="fr-FR" sz="1200" kern="1200" dirty="0"/>
            <a:t>Dépassement d’horaires : + de 3H</a:t>
          </a:r>
        </a:p>
      </dsp:txBody>
      <dsp:txXfrm>
        <a:off x="0" y="1590837"/>
        <a:ext cx="6037527" cy="1631700"/>
      </dsp:txXfrm>
    </dsp:sp>
    <dsp:sp modelId="{E75AF434-8E08-426D-AD79-E7560E8DA515}">
      <dsp:nvSpPr>
        <dsp:cNvPr id="0" name=""/>
        <dsp:cNvSpPr/>
      </dsp:nvSpPr>
      <dsp:spPr>
        <a:xfrm>
          <a:off x="301876" y="1384197"/>
          <a:ext cx="4226268" cy="413280"/>
        </a:xfrm>
        <a:prstGeom prst="roundRect">
          <a:avLst/>
        </a:prstGeom>
        <a:solidFill>
          <a:schemeClr val="accent3">
            <a:hueOff val="-2357783"/>
            <a:satOff val="-18666"/>
            <a:lumOff val="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743" tIns="0" rIns="15974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Causes profondes </a:t>
          </a:r>
        </a:p>
      </dsp:txBody>
      <dsp:txXfrm>
        <a:off x="322051" y="1404372"/>
        <a:ext cx="4185918" cy="372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4B85E-A0B4-45BE-A51E-9711C1CEBDFC}">
      <dsp:nvSpPr>
        <dsp:cNvPr id="0" name=""/>
        <dsp:cNvSpPr/>
      </dsp:nvSpPr>
      <dsp:spPr>
        <a:xfrm>
          <a:off x="0" y="1851417"/>
          <a:ext cx="8007040" cy="14149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Barrières qui n’ont pas fonctionné </a:t>
          </a:r>
          <a:r>
            <a:rPr lang="fr-FR" sz="500" kern="1200" dirty="0"/>
            <a:t>: 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 dirty="0"/>
        </a:p>
      </dsp:txBody>
      <dsp:txXfrm>
        <a:off x="0" y="1851417"/>
        <a:ext cx="8007040" cy="764063"/>
      </dsp:txXfrm>
    </dsp:sp>
    <dsp:sp modelId="{F4748C6B-6EF5-4416-99E3-8D75DFD84D5B}">
      <dsp:nvSpPr>
        <dsp:cNvPr id="0" name=""/>
        <dsp:cNvSpPr/>
      </dsp:nvSpPr>
      <dsp:spPr>
        <a:xfrm>
          <a:off x="39149" y="2587182"/>
          <a:ext cx="973512" cy="65086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8890" rIns="49784" bIns="889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Non-respect de la procédure DPC : IDE n’a pas participé aux formations proposées</a:t>
          </a:r>
        </a:p>
      </dsp:txBody>
      <dsp:txXfrm>
        <a:off x="39149" y="2587182"/>
        <a:ext cx="973512" cy="650868"/>
      </dsp:txXfrm>
    </dsp:sp>
    <dsp:sp modelId="{C3C2248E-912A-46E7-97DC-CB100C05D421}">
      <dsp:nvSpPr>
        <dsp:cNvPr id="0" name=""/>
        <dsp:cNvSpPr/>
      </dsp:nvSpPr>
      <dsp:spPr>
        <a:xfrm>
          <a:off x="1012661" y="2587182"/>
          <a:ext cx="973512" cy="650868"/>
        </a:xfrm>
        <a:prstGeom prst="rect">
          <a:avLst/>
        </a:prstGeom>
        <a:solidFill>
          <a:schemeClr val="accent3">
            <a:tint val="40000"/>
            <a:alpha val="90000"/>
            <a:hueOff val="-247135"/>
            <a:satOff val="-3125"/>
            <a:lumOff val="-134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247135"/>
              <a:satOff val="-3125"/>
              <a:lumOff val="-1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8890" rIns="49784" bIns="889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Non-respect de la procédure de prescription informatisée : bon de commande manuscrit</a:t>
          </a:r>
        </a:p>
      </dsp:txBody>
      <dsp:txXfrm>
        <a:off x="1012661" y="2587182"/>
        <a:ext cx="973512" cy="650868"/>
      </dsp:txXfrm>
    </dsp:sp>
    <dsp:sp modelId="{46D28DC2-BC33-472B-9540-B0F5F7D7ECF4}">
      <dsp:nvSpPr>
        <dsp:cNvPr id="0" name=""/>
        <dsp:cNvSpPr/>
      </dsp:nvSpPr>
      <dsp:spPr>
        <a:xfrm>
          <a:off x="1986173" y="2587182"/>
          <a:ext cx="973512" cy="650868"/>
        </a:xfrm>
        <a:prstGeom prst="rect">
          <a:avLst/>
        </a:prstGeom>
        <a:solidFill>
          <a:schemeClr val="accent3">
            <a:tint val="40000"/>
            <a:alpha val="90000"/>
            <a:hueOff val="-494270"/>
            <a:satOff val="-6251"/>
            <a:lumOff val="-26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494270"/>
              <a:satOff val="-6251"/>
              <a:lumOff val="-2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8890" rIns="49784" bIns="889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/>
            <a:t>Non-respect de la procédure d’identitovigilance : médecin prescripteur et IDE</a:t>
          </a:r>
          <a:endParaRPr lang="fr-FR" sz="700" kern="1200" dirty="0"/>
        </a:p>
      </dsp:txBody>
      <dsp:txXfrm>
        <a:off x="1986173" y="2587182"/>
        <a:ext cx="973512" cy="650868"/>
      </dsp:txXfrm>
    </dsp:sp>
    <dsp:sp modelId="{4F738D3D-2C39-46FC-8B4D-EEFA9AD3102E}">
      <dsp:nvSpPr>
        <dsp:cNvPr id="0" name=""/>
        <dsp:cNvSpPr/>
      </dsp:nvSpPr>
      <dsp:spPr>
        <a:xfrm>
          <a:off x="2959686" y="2587182"/>
          <a:ext cx="973512" cy="650868"/>
        </a:xfrm>
        <a:prstGeom prst="rect">
          <a:avLst/>
        </a:prstGeom>
        <a:solidFill>
          <a:schemeClr val="accent3">
            <a:tint val="40000"/>
            <a:alpha val="90000"/>
            <a:hueOff val="-741405"/>
            <a:satOff val="-9376"/>
            <a:lumOff val="-40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741405"/>
              <a:satOff val="-9376"/>
              <a:lumOff val="-4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8890" rIns="49784" bIns="889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Non-respect de la procédure de délivrance : délivrance sur documents remplis par IDE</a:t>
          </a:r>
        </a:p>
      </dsp:txBody>
      <dsp:txXfrm>
        <a:off x="2959686" y="2587182"/>
        <a:ext cx="973512" cy="650868"/>
      </dsp:txXfrm>
    </dsp:sp>
    <dsp:sp modelId="{6779BD39-2BAA-4A74-AA2E-A78297F9D1EA}">
      <dsp:nvSpPr>
        <dsp:cNvPr id="0" name=""/>
        <dsp:cNvSpPr/>
      </dsp:nvSpPr>
      <dsp:spPr>
        <a:xfrm>
          <a:off x="3933198" y="2587182"/>
          <a:ext cx="973512" cy="650868"/>
        </a:xfrm>
        <a:prstGeom prst="rect">
          <a:avLst/>
        </a:prstGeom>
        <a:solidFill>
          <a:schemeClr val="accent3">
            <a:tint val="40000"/>
            <a:alpha val="90000"/>
            <a:hueOff val="-988540"/>
            <a:satOff val="-12501"/>
            <a:lumOff val="-534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988540"/>
              <a:satOff val="-12501"/>
              <a:lumOff val="-5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8890" rIns="49784" bIns="8890" numCol="1" spcCol="1270" anchor="ctr" anchorCtr="0">
          <a:noAutofit/>
        </a:bodyPr>
        <a:lstStyle/>
        <a:p>
          <a:pPr marL="87313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Non-respect de la procédure de traçabilité informatisée : faite a posteriori, après l’EI</a:t>
          </a:r>
        </a:p>
      </dsp:txBody>
      <dsp:txXfrm>
        <a:off x="3933198" y="2587182"/>
        <a:ext cx="973512" cy="650868"/>
      </dsp:txXfrm>
    </dsp:sp>
    <dsp:sp modelId="{344B028F-0A6F-42BE-8DFF-76B9F89916E6}">
      <dsp:nvSpPr>
        <dsp:cNvPr id="0" name=""/>
        <dsp:cNvSpPr/>
      </dsp:nvSpPr>
      <dsp:spPr>
        <a:xfrm>
          <a:off x="4906710" y="2587182"/>
          <a:ext cx="1186059" cy="650868"/>
        </a:xfrm>
        <a:prstGeom prst="rect">
          <a:avLst/>
        </a:prstGeom>
        <a:solidFill>
          <a:schemeClr val="accent3">
            <a:tint val="40000"/>
            <a:alpha val="90000"/>
            <a:hueOff val="-1235674"/>
            <a:satOff val="-15627"/>
            <a:lumOff val="-66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235674"/>
              <a:satOff val="-15627"/>
              <a:lumOff val="-6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8890" rIns="49784" bIns="889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Non-respect de la procédure de compatibilité ultime : épreuve de concordance documentaire non réalisée, test de compatibilité patient-PSL non maîtrisé</a:t>
          </a:r>
        </a:p>
      </dsp:txBody>
      <dsp:txXfrm>
        <a:off x="4906710" y="2587182"/>
        <a:ext cx="1186059" cy="650868"/>
      </dsp:txXfrm>
    </dsp:sp>
    <dsp:sp modelId="{98D72AF1-8E72-4DF8-AFB5-CBBEE7B7418F}">
      <dsp:nvSpPr>
        <dsp:cNvPr id="0" name=""/>
        <dsp:cNvSpPr/>
      </dsp:nvSpPr>
      <dsp:spPr>
        <a:xfrm>
          <a:off x="6092769" y="2587182"/>
          <a:ext cx="973512" cy="650868"/>
        </a:xfrm>
        <a:prstGeom prst="rect">
          <a:avLst/>
        </a:prstGeom>
        <a:solidFill>
          <a:schemeClr val="accent3">
            <a:tint val="40000"/>
            <a:alpha val="90000"/>
            <a:hueOff val="-1482809"/>
            <a:satOff val="-18752"/>
            <a:lumOff val="-80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482809"/>
              <a:satOff val="-18752"/>
              <a:lumOff val="-8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8890" rIns="49784" bIns="8890" numCol="1" spcCol="1270" anchor="ctr" anchorCtr="0">
          <a:noAutofit/>
        </a:bodyPr>
        <a:lstStyle/>
        <a:p>
          <a:pPr marL="87313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Non-respect note institutionnelle transfusion nocturne</a:t>
          </a:r>
        </a:p>
      </dsp:txBody>
      <dsp:txXfrm>
        <a:off x="6092769" y="2587182"/>
        <a:ext cx="973512" cy="650868"/>
      </dsp:txXfrm>
    </dsp:sp>
    <dsp:sp modelId="{47ADB71D-F451-4829-A97E-27D7042CF70B}">
      <dsp:nvSpPr>
        <dsp:cNvPr id="0" name=""/>
        <dsp:cNvSpPr/>
      </dsp:nvSpPr>
      <dsp:spPr>
        <a:xfrm>
          <a:off x="6980213" y="2580745"/>
          <a:ext cx="973512" cy="650868"/>
        </a:xfrm>
        <a:prstGeom prst="rect">
          <a:avLst/>
        </a:prstGeom>
        <a:solidFill>
          <a:schemeClr val="accent3">
            <a:tint val="40000"/>
            <a:alpha val="90000"/>
            <a:hueOff val="-1729944"/>
            <a:satOff val="-21877"/>
            <a:lumOff val="-93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729944"/>
              <a:satOff val="-21877"/>
              <a:lumOff val="-9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8890" rIns="49784" bIns="8890" numCol="1" spcCol="1270" anchor="ctr" anchorCtr="0">
          <a:noAutofit/>
        </a:bodyPr>
        <a:lstStyle/>
        <a:p>
          <a:pPr marL="87313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Non-respect de la procédure de gestion des EIR : EFS non prévenu</a:t>
          </a:r>
        </a:p>
      </dsp:txBody>
      <dsp:txXfrm>
        <a:off x="6980213" y="2580745"/>
        <a:ext cx="973512" cy="650868"/>
      </dsp:txXfrm>
    </dsp:sp>
    <dsp:sp modelId="{25287229-F5EF-43F4-AA33-B192C5473123}">
      <dsp:nvSpPr>
        <dsp:cNvPr id="0" name=""/>
        <dsp:cNvSpPr/>
      </dsp:nvSpPr>
      <dsp:spPr>
        <a:xfrm rot="10800000">
          <a:off x="0" y="595"/>
          <a:ext cx="8007040" cy="1872045"/>
        </a:xfrm>
        <a:prstGeom prst="upArrowCallout">
          <a:avLst/>
        </a:prstGeom>
        <a:solidFill>
          <a:schemeClr val="accent3">
            <a:hueOff val="-2357783"/>
            <a:satOff val="-18666"/>
            <a:lumOff val="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Barrières qui ont détecté l’incident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 dirty="0"/>
        </a:p>
      </dsp:txBody>
      <dsp:txXfrm rot="-10800000">
        <a:off x="0" y="595"/>
        <a:ext cx="8007040" cy="657088"/>
      </dsp:txXfrm>
    </dsp:sp>
    <dsp:sp modelId="{F4E38E39-534F-4E60-BD3D-A2860A44396F}">
      <dsp:nvSpPr>
        <dsp:cNvPr id="0" name=""/>
        <dsp:cNvSpPr/>
      </dsp:nvSpPr>
      <dsp:spPr>
        <a:xfrm>
          <a:off x="15373" y="602652"/>
          <a:ext cx="4003520" cy="623924"/>
        </a:xfrm>
        <a:prstGeom prst="rect">
          <a:avLst/>
        </a:prstGeom>
        <a:solidFill>
          <a:schemeClr val="accent3">
            <a:tint val="40000"/>
            <a:alpha val="90000"/>
            <a:hueOff val="-1977079"/>
            <a:satOff val="-25003"/>
            <a:lumOff val="-106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977079"/>
              <a:satOff val="-25003"/>
              <a:lumOff val="-10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Atténuation : la patiente qui signale douleurs lombaires, oppression thoracique, paresthésies MI</a:t>
          </a:r>
        </a:p>
      </dsp:txBody>
      <dsp:txXfrm>
        <a:off x="15373" y="602652"/>
        <a:ext cx="4003520" cy="623924"/>
      </dsp:txXfrm>
    </dsp:sp>
    <dsp:sp modelId="{9B076550-8BEF-47BA-91CA-3E9454F99188}">
      <dsp:nvSpPr>
        <dsp:cNvPr id="0" name=""/>
        <dsp:cNvSpPr/>
      </dsp:nvSpPr>
      <dsp:spPr>
        <a:xfrm>
          <a:off x="3984062" y="602652"/>
          <a:ext cx="4003520" cy="623924"/>
        </a:xfrm>
        <a:prstGeom prst="rect">
          <a:avLst/>
        </a:prstGeom>
        <a:solidFill>
          <a:schemeClr val="accent3">
            <a:tint val="40000"/>
            <a:alpha val="90000"/>
            <a:hueOff val="-2224214"/>
            <a:satOff val="-28128"/>
            <a:lumOff val="-1202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2224214"/>
              <a:satOff val="-28128"/>
              <a:lumOff val="-12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Cursus® : révèle l’erreur de receveur de PSL </a:t>
          </a:r>
        </a:p>
      </dsp:txBody>
      <dsp:txXfrm>
        <a:off x="3984062" y="602652"/>
        <a:ext cx="4003520" cy="6239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19377-97EE-4248-84F2-7971211BB1CD}">
      <dsp:nvSpPr>
        <dsp:cNvPr id="0" name=""/>
        <dsp:cNvSpPr/>
      </dsp:nvSpPr>
      <dsp:spPr>
        <a:xfrm>
          <a:off x="243953" y="1308"/>
          <a:ext cx="2123396" cy="84935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Formations </a:t>
          </a:r>
        </a:p>
      </dsp:txBody>
      <dsp:txXfrm>
        <a:off x="668632" y="1308"/>
        <a:ext cx="1274038" cy="849358"/>
      </dsp:txXfrm>
    </dsp:sp>
    <dsp:sp modelId="{AF5D5E6B-5D90-4C58-8609-F67A6D934B83}">
      <dsp:nvSpPr>
        <dsp:cNvPr id="0" name=""/>
        <dsp:cNvSpPr/>
      </dsp:nvSpPr>
      <dsp:spPr>
        <a:xfrm>
          <a:off x="2091308" y="73503"/>
          <a:ext cx="1762418" cy="704967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Arrêt transfusions pour l’IDE, en attente nouveau cycle de formation en IFSI</a:t>
          </a:r>
        </a:p>
      </dsp:txBody>
      <dsp:txXfrm>
        <a:off x="2443792" y="73503"/>
        <a:ext cx="1057451" cy="704967"/>
      </dsp:txXfrm>
    </dsp:sp>
    <dsp:sp modelId="{C05C9B3F-96D1-4EB4-A40C-5947C639564C}">
      <dsp:nvSpPr>
        <dsp:cNvPr id="0" name=""/>
        <dsp:cNvSpPr/>
      </dsp:nvSpPr>
      <dsp:spPr>
        <a:xfrm>
          <a:off x="3606988" y="73503"/>
          <a:ext cx="1762418" cy="704967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Formations des personnels des services concernés</a:t>
          </a:r>
        </a:p>
      </dsp:txBody>
      <dsp:txXfrm>
        <a:off x="3959472" y="73503"/>
        <a:ext cx="1057451" cy="704967"/>
      </dsp:txXfrm>
    </dsp:sp>
    <dsp:sp modelId="{D8059E74-4757-4090-B305-BD9163C0ABAA}">
      <dsp:nvSpPr>
        <dsp:cNvPr id="0" name=""/>
        <dsp:cNvSpPr/>
      </dsp:nvSpPr>
      <dsp:spPr>
        <a:xfrm>
          <a:off x="5122668" y="73503"/>
          <a:ext cx="1762418" cy="704967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Généralisation Blood quizz</a:t>
          </a:r>
        </a:p>
      </dsp:txBody>
      <dsp:txXfrm>
        <a:off x="5475152" y="73503"/>
        <a:ext cx="1057451" cy="704967"/>
      </dsp:txXfrm>
    </dsp:sp>
    <dsp:sp modelId="{545B4D12-78F0-484B-8657-98A3B686F8D9}">
      <dsp:nvSpPr>
        <dsp:cNvPr id="0" name=""/>
        <dsp:cNvSpPr/>
      </dsp:nvSpPr>
      <dsp:spPr>
        <a:xfrm>
          <a:off x="243953" y="969576"/>
          <a:ext cx="2123396" cy="84935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Prescription</a:t>
          </a:r>
        </a:p>
      </dsp:txBody>
      <dsp:txXfrm>
        <a:off x="668632" y="969576"/>
        <a:ext cx="1274038" cy="849358"/>
      </dsp:txXfrm>
    </dsp:sp>
    <dsp:sp modelId="{1CAD8568-3BC1-4F12-BBA5-35D8B486869D}">
      <dsp:nvSpPr>
        <dsp:cNvPr id="0" name=""/>
        <dsp:cNvSpPr/>
      </dsp:nvSpPr>
      <dsp:spPr>
        <a:xfrm>
          <a:off x="2091308" y="1041772"/>
          <a:ext cx="1762418" cy="704967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Commande informatisée obligatoire</a:t>
          </a:r>
        </a:p>
      </dsp:txBody>
      <dsp:txXfrm>
        <a:off x="2443792" y="1041772"/>
        <a:ext cx="1057451" cy="704967"/>
      </dsp:txXfrm>
    </dsp:sp>
    <dsp:sp modelId="{37A514D9-14E9-4DBA-B315-717111AA8CB1}">
      <dsp:nvSpPr>
        <dsp:cNvPr id="0" name=""/>
        <dsp:cNvSpPr/>
      </dsp:nvSpPr>
      <dsp:spPr>
        <a:xfrm>
          <a:off x="3606988" y="1041772"/>
          <a:ext cx="1762418" cy="704967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Refus de délivrance EFS hors UV/panne informatique</a:t>
          </a:r>
        </a:p>
      </dsp:txBody>
      <dsp:txXfrm>
        <a:off x="3959472" y="1041772"/>
        <a:ext cx="1057451" cy="704967"/>
      </dsp:txXfrm>
    </dsp:sp>
    <dsp:sp modelId="{88746B7F-5D14-48BA-9139-24433BD83A00}">
      <dsp:nvSpPr>
        <dsp:cNvPr id="0" name=""/>
        <dsp:cNvSpPr/>
      </dsp:nvSpPr>
      <dsp:spPr>
        <a:xfrm>
          <a:off x="243953" y="1937845"/>
          <a:ext cx="2123396" cy="84935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Organisation</a:t>
          </a:r>
        </a:p>
      </dsp:txBody>
      <dsp:txXfrm>
        <a:off x="668632" y="1937845"/>
        <a:ext cx="1274038" cy="849358"/>
      </dsp:txXfrm>
    </dsp:sp>
    <dsp:sp modelId="{543ADEA3-4D0D-4B06-94E8-04DF9E00F25B}">
      <dsp:nvSpPr>
        <dsp:cNvPr id="0" name=""/>
        <dsp:cNvSpPr/>
      </dsp:nvSpPr>
      <dsp:spPr>
        <a:xfrm>
          <a:off x="2091308" y="2010040"/>
          <a:ext cx="1762418" cy="704967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Extension à la transfusion des gilets « ne pas déranger » utilisés pour préparation médicaments </a:t>
          </a:r>
        </a:p>
      </dsp:txBody>
      <dsp:txXfrm>
        <a:off x="2443792" y="2010040"/>
        <a:ext cx="1057451" cy="704967"/>
      </dsp:txXfrm>
    </dsp:sp>
    <dsp:sp modelId="{60CFCAF6-BB59-431B-91FA-2F5613A4F132}">
      <dsp:nvSpPr>
        <dsp:cNvPr id="0" name=""/>
        <dsp:cNvSpPr/>
      </dsp:nvSpPr>
      <dsp:spPr>
        <a:xfrm>
          <a:off x="3606988" y="2010040"/>
          <a:ext cx="1762418" cy="704967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Réflexion en lien avec CPTS sur parcours patient anémique pour éviter adressage systématique au SAU</a:t>
          </a:r>
        </a:p>
      </dsp:txBody>
      <dsp:txXfrm>
        <a:off x="3959472" y="2010040"/>
        <a:ext cx="1057451" cy="7049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A390D-A890-41D9-B6E6-885B9D2C9862}">
      <dsp:nvSpPr>
        <dsp:cNvPr id="0" name=""/>
        <dsp:cNvSpPr/>
      </dsp:nvSpPr>
      <dsp:spPr>
        <a:xfrm rot="10800000">
          <a:off x="1037979" y="0"/>
          <a:ext cx="3162032" cy="3162032"/>
        </a:xfrm>
        <a:prstGeom prst="triangl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44EE4-BF13-44D7-8DE9-585706C55704}">
      <dsp:nvSpPr>
        <dsp:cNvPr id="0" name=""/>
        <dsp:cNvSpPr/>
      </dsp:nvSpPr>
      <dsp:spPr>
        <a:xfrm>
          <a:off x="2618995" y="317901"/>
          <a:ext cx="2055320" cy="7485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Identitovigilance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FF0000"/>
              </a:solidFill>
            </a:rPr>
            <a:t>Traçabilité informatique </a:t>
          </a:r>
          <a:r>
            <a:rPr lang="fr-FR" sz="1200" kern="1200" dirty="0"/>
            <a:t>= verrou sécuritaire</a:t>
          </a:r>
        </a:p>
      </dsp:txBody>
      <dsp:txXfrm>
        <a:off x="2655534" y="354440"/>
        <a:ext cx="1982242" cy="675434"/>
      </dsp:txXfrm>
    </dsp:sp>
    <dsp:sp modelId="{261B1400-0EFC-42AD-A1EE-F653C169BA3B}">
      <dsp:nvSpPr>
        <dsp:cNvPr id="0" name=""/>
        <dsp:cNvSpPr/>
      </dsp:nvSpPr>
      <dsp:spPr>
        <a:xfrm>
          <a:off x="2618995" y="1159977"/>
          <a:ext cx="2055320" cy="7485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FF0000"/>
              </a:solidFill>
            </a:rPr>
            <a:t>Concordance</a:t>
          </a:r>
          <a:r>
            <a:rPr lang="fr-FR" sz="1200" kern="1200" dirty="0"/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Interprétation compatibilités/CGR</a:t>
          </a:r>
        </a:p>
      </dsp:txBody>
      <dsp:txXfrm>
        <a:off x="2655534" y="1196516"/>
        <a:ext cx="1982242" cy="675434"/>
      </dsp:txXfrm>
    </dsp:sp>
    <dsp:sp modelId="{96D44101-3354-45F4-BC8B-DEFFA09A57CA}">
      <dsp:nvSpPr>
        <dsp:cNvPr id="0" name=""/>
        <dsp:cNvSpPr/>
      </dsp:nvSpPr>
      <dsp:spPr>
        <a:xfrm>
          <a:off x="2618995" y="2002054"/>
          <a:ext cx="2055320" cy="7485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FF0000"/>
              </a:solidFill>
            </a:rPr>
            <a:t>SURVEILLANCE</a:t>
          </a:r>
          <a:r>
            <a:rPr lang="fr-FR" sz="1200" kern="1200" dirty="0"/>
            <a:t> 15 mn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rgbClr val="FF0000"/>
              </a:solidFill>
            </a:rPr>
            <a:t>Signalement</a:t>
          </a:r>
          <a:r>
            <a:rPr lang="fr-FR" sz="1200" kern="1200"/>
            <a:t> : </a:t>
          </a:r>
          <a:r>
            <a:rPr lang="fr-FR" sz="1200" kern="1200" dirty="0"/>
            <a:t>EFS-CHV ES</a:t>
          </a:r>
        </a:p>
      </dsp:txBody>
      <dsp:txXfrm>
        <a:off x="2655534" y="2038593"/>
        <a:ext cx="1982242" cy="6754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53587-DEDB-4A18-B4D4-554A134EC1C9}">
      <dsp:nvSpPr>
        <dsp:cNvPr id="0" name=""/>
        <dsp:cNvSpPr/>
      </dsp:nvSpPr>
      <dsp:spPr>
        <a:xfrm>
          <a:off x="0" y="0"/>
          <a:ext cx="8686358" cy="13538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70852-1328-40CC-92A7-C83CD3BB8D31}">
      <dsp:nvSpPr>
        <dsp:cNvPr id="0" name=""/>
        <dsp:cNvSpPr/>
      </dsp:nvSpPr>
      <dsp:spPr>
        <a:xfrm>
          <a:off x="484860" y="184523"/>
          <a:ext cx="818826" cy="8100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405C6-4C0A-4D0C-824F-04B9D8F77C86}">
      <dsp:nvSpPr>
        <dsp:cNvPr id="0" name=""/>
        <dsp:cNvSpPr/>
      </dsp:nvSpPr>
      <dsp:spPr>
        <a:xfrm rot="10800000">
          <a:off x="219851" y="1137398"/>
          <a:ext cx="1408422" cy="2267999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Douleur intense :</a:t>
          </a:r>
          <a:endParaRPr lang="fr-FR" sz="500" kern="1200" dirty="0">
            <a:effectLst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" kern="1200" dirty="0"/>
            <a:t>  </a:t>
          </a:r>
          <a:br>
            <a:rPr lang="fr-FR" sz="1100" kern="1200" dirty="0"/>
          </a:br>
          <a:r>
            <a:rPr lang="fr-FR" sz="1100" kern="1200" dirty="0"/>
            <a:t>Rachis, gril costal, membres.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+/- angoisse, dyspnée, HTA et tachycardie en l’absence de fièvre</a:t>
          </a:r>
        </a:p>
      </dsp:txBody>
      <dsp:txXfrm rot="10800000">
        <a:off x="263165" y="1137398"/>
        <a:ext cx="1321794" cy="2224685"/>
      </dsp:txXfrm>
    </dsp:sp>
    <dsp:sp modelId="{09B2BB70-0EC1-4041-9C7E-37D97C0D91AB}">
      <dsp:nvSpPr>
        <dsp:cNvPr id="0" name=""/>
        <dsp:cNvSpPr/>
      </dsp:nvSpPr>
      <dsp:spPr>
        <a:xfrm>
          <a:off x="1947387" y="184523"/>
          <a:ext cx="888884" cy="8100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B511A-9C60-4201-8F94-09AD2002F245}">
      <dsp:nvSpPr>
        <dsp:cNvPr id="0" name=""/>
        <dsp:cNvSpPr/>
      </dsp:nvSpPr>
      <dsp:spPr>
        <a:xfrm rot="10800000">
          <a:off x="1710939" y="1137398"/>
          <a:ext cx="1342745" cy="2267999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Délai apparition :</a:t>
          </a:r>
          <a:br>
            <a:rPr lang="fr-FR" sz="1600" b="0" kern="1200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fr-FR" sz="1000" b="0" kern="1200" cap="none" spc="0" dirty="0">
              <a:ln w="0"/>
              <a:effectLst/>
            </a:rPr>
            <a:t> </a:t>
          </a:r>
          <a:endParaRPr lang="fr-FR" sz="1600" b="0" kern="1200" cap="none" spc="0" dirty="0">
            <a:ln w="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Généralement</a:t>
          </a:r>
          <a:br>
            <a:rPr lang="fr-FR" sz="1100" kern="1200" dirty="0"/>
          </a:br>
          <a:r>
            <a:rPr lang="fr-FR" sz="1100" kern="1200" dirty="0"/>
            <a:t>5 mn après début transfusion</a:t>
          </a:r>
        </a:p>
      </dsp:txBody>
      <dsp:txXfrm rot="10800000">
        <a:off x="1752233" y="1137398"/>
        <a:ext cx="1260157" cy="2226705"/>
      </dsp:txXfrm>
    </dsp:sp>
    <dsp:sp modelId="{469449EF-8AE4-4BEB-8372-8A2A6D1749CF}">
      <dsp:nvSpPr>
        <dsp:cNvPr id="0" name=""/>
        <dsp:cNvSpPr/>
      </dsp:nvSpPr>
      <dsp:spPr>
        <a:xfrm>
          <a:off x="3336786" y="184523"/>
          <a:ext cx="828314" cy="8100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B90F52-7F9F-40CE-9300-992438EAC8D1}">
      <dsp:nvSpPr>
        <dsp:cNvPr id="0" name=""/>
        <dsp:cNvSpPr/>
      </dsp:nvSpPr>
      <dsp:spPr>
        <a:xfrm rot="10800000">
          <a:off x="3151831" y="1137398"/>
          <a:ext cx="1194670" cy="2267999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Durée :</a:t>
          </a:r>
          <a:br>
            <a:rPr lang="fr-F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fr-FR" sz="500" kern="1200" dirty="0">
              <a:effectLst/>
            </a:rPr>
            <a:t>.</a:t>
          </a:r>
          <a:br>
            <a:rPr lang="fr-F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endParaRPr lang="fr-FR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Habituelle</a:t>
          </a:r>
          <a:br>
            <a:rPr lang="fr-FR" sz="1100" kern="1200" dirty="0"/>
          </a:br>
          <a:r>
            <a:rPr lang="fr-FR" sz="1100" kern="1200" dirty="0"/>
            <a:t>&lt; 1 h après fin de la transfusion</a:t>
          </a:r>
        </a:p>
      </dsp:txBody>
      <dsp:txXfrm rot="10800000">
        <a:off x="3188571" y="1137398"/>
        <a:ext cx="1121190" cy="2231259"/>
      </dsp:txXfrm>
    </dsp:sp>
    <dsp:sp modelId="{4DDC65C2-0877-49BB-976B-565362C3096D}">
      <dsp:nvSpPr>
        <dsp:cNvPr id="0" name=""/>
        <dsp:cNvSpPr/>
      </dsp:nvSpPr>
      <dsp:spPr>
        <a:xfrm>
          <a:off x="5164942" y="192509"/>
          <a:ext cx="871121" cy="8100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33BC2C-CD67-439B-B172-FB21049B59F0}">
      <dsp:nvSpPr>
        <dsp:cNvPr id="0" name=""/>
        <dsp:cNvSpPr/>
      </dsp:nvSpPr>
      <dsp:spPr>
        <a:xfrm rot="10800000">
          <a:off x="4438596" y="1138797"/>
          <a:ext cx="2383093" cy="2267999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Fréquence :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>
              <a:latin typeface="+mj-lt"/>
            </a:rPr>
            <a:t>10 % des EIR </a:t>
          </a:r>
          <a:r>
            <a:rPr lang="fr-FR" sz="800" b="0" kern="1200" dirty="0">
              <a:latin typeface="+mj-lt"/>
            </a:rPr>
            <a:t>(</a:t>
          </a:r>
          <a:r>
            <a:rPr lang="fr-FR" sz="800" b="0" kern="1200" dirty="0" err="1">
              <a:latin typeface="+mj-lt"/>
            </a:rPr>
            <a:t>Hardwick</a:t>
          </a:r>
          <a:r>
            <a:rPr lang="fr-FR" sz="800" b="0" kern="1200" dirty="0">
              <a:latin typeface="+mj-lt"/>
            </a:rPr>
            <a:t> J, Osswald M, Walker D. Acute pain transfusion </a:t>
          </a:r>
          <a:r>
            <a:rPr lang="fr-FR" sz="800" b="0" kern="1200" dirty="0" err="1">
              <a:latin typeface="+mj-lt"/>
            </a:rPr>
            <a:t>reaction</a:t>
          </a:r>
          <a:r>
            <a:rPr lang="fr-FR" sz="800" b="0" kern="1200" dirty="0">
              <a:latin typeface="+mj-lt"/>
            </a:rPr>
            <a:t>. </a:t>
          </a:r>
          <a:r>
            <a:rPr lang="fr-FR" sz="800" b="0" kern="1200" dirty="0" err="1">
              <a:latin typeface="+mj-lt"/>
            </a:rPr>
            <a:t>OncolNurs</a:t>
          </a:r>
          <a:r>
            <a:rPr lang="fr-FR" sz="800" b="0" kern="1200" dirty="0">
              <a:latin typeface="+mj-lt"/>
            </a:rPr>
            <a:t> Forum 2013;40:543–5)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b="1" kern="1200" dirty="0">
            <a:latin typeface="+mj-lt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>
              <a:latin typeface="+mj-lt"/>
            </a:rPr>
            <a:t>En France : </a:t>
          </a:r>
          <a:r>
            <a:rPr lang="fr-FR" sz="800" i="1" kern="1200" dirty="0">
              <a:latin typeface="+mj-lt"/>
              <a:ea typeface="+mn-ea"/>
              <a:cs typeface="+mn-cs"/>
            </a:rPr>
            <a:t>en 2023 : </a:t>
          </a:r>
          <a:r>
            <a:rPr lang="pt-BR" sz="800" kern="1200" dirty="0">
              <a:latin typeface="+mj-lt"/>
            </a:rPr>
            <a:t>APTR d'imputabilité 1-3,  enquête terminée, n= 18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>
              <a:latin typeface="+mj-lt"/>
            </a:rPr>
            <a:t>CGR, n=16 ; CPA-IA, n=1 ; MCP-IA, n=1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00" kern="1200" dirty="0">
            <a:latin typeface="+mj-lt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b="1" kern="1200" dirty="0">
              <a:latin typeface="+mj-lt"/>
            </a:rPr>
            <a:t>En Grand Est 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b="1" kern="1200" dirty="0">
              <a:latin typeface="+mj-lt"/>
            </a:rPr>
            <a:t>- </a:t>
          </a:r>
          <a:r>
            <a:rPr lang="pt-BR" sz="800" b="0" i="1" kern="1200" dirty="0">
              <a:latin typeface="+mj-lt"/>
            </a:rPr>
            <a:t>E</a:t>
          </a:r>
          <a:r>
            <a:rPr lang="pt-BR" sz="800" i="1" kern="1200" dirty="0">
              <a:latin typeface="+mj-lt"/>
            </a:rPr>
            <a:t>n 2023 : </a:t>
          </a:r>
          <a:r>
            <a:rPr lang="pt-BR" sz="800" u="sng" kern="1200" dirty="0">
              <a:latin typeface="+mj-lt"/>
            </a:rPr>
            <a:t>2 </a:t>
          </a:r>
          <a:r>
            <a:rPr lang="fr-FR" sz="800" u="sng" kern="1200" dirty="0">
              <a:latin typeface="+mj-lt"/>
            </a:rPr>
            <a:t>APTR </a:t>
          </a:r>
          <a:r>
            <a:rPr lang="fr-FR" sz="800" kern="1200" dirty="0">
              <a:latin typeface="+mj-lt"/>
            </a:rPr>
            <a:t>d'imputabilité 1 et 2,  gravité 1, 2 hommes, 57 et 82 ans, 1 CGR, 1 CPA-IA. Une récidive de douleurs lombaires, la 1ère survenue avec MCP et contexte d’incompatibilité</a:t>
          </a:r>
          <a:endParaRPr lang="pt-BR" sz="800" kern="1200" dirty="0">
            <a:latin typeface="+mj-lt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>
              <a:latin typeface="+mj-lt"/>
            </a:rPr>
            <a:t>- </a:t>
          </a:r>
          <a:r>
            <a:rPr lang="fr-FR" sz="800" i="1" kern="1200" dirty="0">
              <a:latin typeface="+mj-lt"/>
            </a:rPr>
            <a:t>En 2024 </a:t>
          </a:r>
          <a:r>
            <a:rPr lang="fr-FR" sz="800" kern="1200" dirty="0">
              <a:latin typeface="+mj-lt"/>
            </a:rPr>
            <a:t>: </a:t>
          </a:r>
          <a:r>
            <a:rPr lang="fr-FR" sz="800" u="sng" kern="1200" dirty="0">
              <a:latin typeface="+mj-lt"/>
            </a:rPr>
            <a:t>4 APTR</a:t>
          </a:r>
        </a:p>
      </dsp:txBody>
      <dsp:txXfrm rot="10800000">
        <a:off x="4508345" y="1138797"/>
        <a:ext cx="2243595" cy="2198250"/>
      </dsp:txXfrm>
    </dsp:sp>
    <dsp:sp modelId="{254A42FF-379C-4B22-B522-A133713A3301}">
      <dsp:nvSpPr>
        <dsp:cNvPr id="0" name=""/>
        <dsp:cNvSpPr/>
      </dsp:nvSpPr>
      <dsp:spPr>
        <a:xfrm>
          <a:off x="7246199" y="194118"/>
          <a:ext cx="899650" cy="8100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 l="-48000" r="-4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82219-7B55-4749-A471-238713A3BA88}">
      <dsp:nvSpPr>
        <dsp:cNvPr id="0" name=""/>
        <dsp:cNvSpPr/>
      </dsp:nvSpPr>
      <dsp:spPr>
        <a:xfrm rot="10800000">
          <a:off x="6914539" y="1123118"/>
          <a:ext cx="1587058" cy="2267999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Prévention ? Traitement ?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50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Impact déleucocytation ? Filtre ? 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050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50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Prévention : antihistaminiques ?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050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50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Curatif : antalgiques, corticoïdes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/>
        </a:p>
      </dsp:txBody>
      <dsp:txXfrm rot="10800000">
        <a:off x="6963347" y="1123118"/>
        <a:ext cx="1489442" cy="2219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07/03/2025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0FEEAF90-B5E9-42C9-BFB7-3508C676D217}" type="datetime1">
              <a:rPr lang="fr-FR" cap="all" smtClean="0"/>
              <a:t>07/03/2025</a:t>
            </a:fld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4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724193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547F43-7338-C79A-3C26-A8A778249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7322-58DC-46A3-B3EF-A34D1CB27AFE}" type="datetime1">
              <a:rPr lang="fr-FR" smtClean="0"/>
              <a:t>07/03/2025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3E5FE3E-C72F-CD49-70B4-F9C9477D1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4B1C35-A4B4-1C2A-41BD-CCCD3CCBD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847A-6169-40ED-8326-7739AD76D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29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A12920F0-B59A-446A-9E88-70257B9A04F4}" type="datetime1">
              <a:rPr lang="fr-FR" cap="all" smtClean="0">
                <a:solidFill>
                  <a:srgbClr val="000000"/>
                </a:solidFill>
              </a:rPr>
              <a:t>07/03/2025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4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4287925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38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423C0F07-5B24-480B-99AD-72DA2D300D2E}" type="datetime1">
              <a:rPr lang="fr-FR" cap="all" smtClean="0">
                <a:solidFill>
                  <a:srgbClr val="000000"/>
                </a:solidFill>
              </a:rPr>
              <a:t>07/03/2025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06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8C78582B-3ABF-4C8F-B202-6A1D843B8A23}" type="datetime1">
              <a:rPr lang="fr-FR" cap="all" smtClean="0">
                <a:solidFill>
                  <a:srgbClr val="000000"/>
                </a:solidFill>
              </a:rPr>
              <a:t>07/03/2025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8" y="1707654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859746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DA54CE3B-9DE6-42CB-B81D-E67C9AB8E696}" type="datetime1">
              <a:rPr lang="fr-FR" cap="all" smtClean="0">
                <a:solidFill>
                  <a:srgbClr val="000000"/>
                </a:solidFill>
              </a:rPr>
              <a:t>07/03/2025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4"/>
            <a:ext cx="5616624" cy="288032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906633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F0708B9A-CA70-4F64-B94D-A85FB1A8C370}" type="datetime1">
              <a:rPr lang="fr-FR" cap="all" smtClean="0">
                <a:solidFill>
                  <a:srgbClr val="000000"/>
                </a:solidFill>
              </a:rPr>
              <a:t>07/03/2025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1707654"/>
            <a:ext cx="5761038" cy="2879725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3191562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29DF172-12F0-D244-8F51-E16DC0507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52000" y="252000"/>
            <a:ext cx="1440000" cy="1440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047E302B-5127-4D0C-A327-943128225A0D}" type="datetime1">
              <a:rPr lang="fr-FR" cap="all" smtClean="0">
                <a:solidFill>
                  <a:srgbClr val="000000"/>
                </a:solidFill>
              </a:rPr>
              <a:t>07/03/2025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067944" y="195486"/>
            <a:ext cx="4680769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B5534E2-19C3-C848-AD92-C2BA62CED4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057385" y="345525"/>
            <a:ext cx="2010556" cy="115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78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43958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bg1"/>
                </a:solidFill>
              </a:defRPr>
            </a:lvl1pPr>
          </a:lstStyle>
          <a:p>
            <a:fld id="{208E77E3-246C-4F7B-ACBB-5E16E210D2A7}" type="datetime1">
              <a:rPr lang="fr-FR" cap="all" smtClean="0">
                <a:solidFill>
                  <a:srgbClr val="FFFFFF"/>
                </a:solidFill>
              </a:rPr>
              <a:t>07/03/2025</a:t>
            </a:fld>
            <a:endParaRPr lang="fr-FR" cap="all" dirty="0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273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A8F42E1-5DEF-41D2-8C3C-D4D647245237}" type="datetime1">
              <a:rPr lang="fr-FR" smtClean="0">
                <a:solidFill>
                  <a:srgbClr val="000000">
                    <a:alpha val="0"/>
                  </a:srgbClr>
                </a:solidFill>
              </a:rPr>
              <a:t>07/03/2025</a:t>
            </a:fld>
            <a:endParaRPr lang="fr-FR" dirty="0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371949"/>
            <a:ext cx="3240000" cy="447947"/>
          </a:xfrm>
        </p:spPr>
        <p:txBody>
          <a:bodyPr anchor="ctr" anchorCtr="0"/>
          <a:lstStyle>
            <a:lvl1pPr algn="l">
              <a:defRPr sz="1150"/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‹N°›</a:t>
            </a:fld>
            <a:endParaRPr lang="fr-FR" dirty="0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228184" y="535712"/>
            <a:ext cx="2195813" cy="126538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360000"/>
            <a:ext cx="27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7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38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63A30034-09F9-46A6-BF8F-C590752ADDEB}" type="datetime1">
              <a:rPr lang="fr-FR" cap="all" smtClean="0"/>
              <a:t>07/03/2025</a:t>
            </a:fld>
            <a:endParaRPr lang="fr-FR" cap="all" dirty="0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813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84ED5D72-03FE-4D13-B64E-CC9BD52597EB}" type="datetime1">
              <a:rPr lang="fr-FR" cap="all" smtClean="0"/>
              <a:t>07/03/2025</a:t>
            </a:fld>
            <a:endParaRPr lang="fr-FR" cap="all" dirty="0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8" y="1707654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69134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C4D77D9F-A5E9-4D0B-9CCD-298FB95FD7FD}" type="datetime1">
              <a:rPr lang="fr-FR" cap="all" smtClean="0"/>
              <a:t>07/03/2025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4"/>
            <a:ext cx="5616624" cy="288032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07718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ABCA0FA3-C263-443F-BD33-B136C3CBA711}" type="datetime1">
              <a:rPr lang="fr-FR" cap="all" smtClean="0"/>
              <a:t>07/03/2025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1707654"/>
            <a:ext cx="5761038" cy="2879725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04411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29DF172-12F0-D244-8F51-E16DC0507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52000" y="252000"/>
            <a:ext cx="1440000" cy="1440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4136882B-C33D-47EF-A95F-39953A447A89}" type="datetime1">
              <a:rPr lang="fr-FR" cap="all" smtClean="0"/>
              <a:t>07/03/2025</a:t>
            </a:fld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067944" y="195486"/>
            <a:ext cx="4680769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B5534E2-19C3-C848-AD92-C2BA62CED4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74694" y="359099"/>
            <a:ext cx="2010556" cy="115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15566"/>
            <a:ext cx="9144000" cy="4227934"/>
          </a:xfrm>
          <a:prstGeom prst="rect">
            <a:avLst/>
          </a:prstGeom>
          <a:solidFill>
            <a:schemeClr val="tx2"/>
          </a:solidFill>
        </p:spPr>
        <p:txBody>
          <a:bodyPr vert="horz" lIns="0" tIns="1080000" rIns="0" bIns="0" rtlCol="0" anchor="ctr" anchorCtr="0">
            <a:noAutofit/>
          </a:bodyPr>
          <a:lstStyle/>
          <a:p>
            <a:pPr marL="92075" lvl="0" indent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tabLst/>
            </a:pPr>
            <a:endParaRPr lang="fr-FR" sz="1400" b="0" cap="all" baseline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Tire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bg1"/>
                </a:solidFill>
              </a:defRPr>
            </a:lvl1pPr>
          </a:lstStyle>
          <a:p>
            <a:fld id="{1FAD9081-C31A-4D9D-9978-6A2EA7558DB9}" type="datetime1">
              <a:rPr lang="fr-FR" cap="all" smtClean="0"/>
              <a:t>07/03/2025</a:t>
            </a:fld>
            <a:endParaRPr lang="fr-FR" cap="all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470472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654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CB660174-9B18-47D4-AE7B-55FBFC36B765}" type="datetime1">
              <a:rPr lang="fr-FR" smtClean="0"/>
              <a:t>07/03/2025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371949"/>
            <a:ext cx="3240000" cy="447947"/>
          </a:xfrm>
        </p:spPr>
        <p:txBody>
          <a:bodyPr anchor="ctr" anchorCtr="0"/>
          <a:lstStyle>
            <a:lvl1pPr algn="l">
              <a:defRPr sz="1150"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228184" y="535712"/>
            <a:ext cx="2195813" cy="126538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360000"/>
            <a:ext cx="27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0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D0D852-9DC1-04A4-EBF1-A0772B9CA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6A89D1-E358-50EC-4743-27F3A660D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50E371-F54A-98BA-D411-464CCFC5E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8E66-795A-41B8-8086-93DD850914EE}" type="datetime1">
              <a:rPr lang="fr-FR" smtClean="0"/>
              <a:t>07/03/2025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C83FBA-8647-4CC2-00EA-400F5E87F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F78A6F-C34F-E29D-44BF-499E6F770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847A-6169-40ED-8326-7739AD76D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5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0" y="1707654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703" y="478350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22BC292E-73B9-42CF-96AF-0AE76E5DB426}" type="datetime1">
              <a:rPr lang="fr-FR" cap="all" smtClean="0"/>
              <a:t>07/03/2025</a:t>
            </a:fld>
            <a:endParaRPr lang="fr-FR" cap="all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>
            <a:extLst>
              <a:ext uri="{FF2B5EF4-FFF2-40B4-BE49-F238E27FC236}">
                <a16:creationId xmlns:a16="http://schemas.microsoft.com/office/drawing/2014/main" id="{CE338E90-3042-25C3-D015-4E27995640AB}"/>
              </a:ext>
            </a:extLst>
          </p:cNvPr>
          <p:cNvGrpSpPr/>
          <p:nvPr userDrawn="1"/>
        </p:nvGrpSpPr>
        <p:grpSpPr>
          <a:xfrm>
            <a:off x="288000" y="108000"/>
            <a:ext cx="1246700" cy="540000"/>
            <a:chOff x="288000" y="108000"/>
            <a:chExt cx="1246700" cy="540000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5C7551C4-641A-D343-AA7E-79AE4711B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27846" y="184242"/>
              <a:ext cx="606854" cy="349713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4921EE98-A0EA-AE49-A902-478042AA6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288000" y="108000"/>
              <a:ext cx="54000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59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949" r:id="rId9"/>
    <p:sldLayoutId id="2147483950" r:id="rId10"/>
  </p:sldLayoutIdLst>
  <p:hf hdr="0" ftr="0" dt="0"/>
  <p:txStyles>
    <p:titleStyle>
      <a:lvl1pPr marL="1428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0" y="1707654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703" y="478350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838E814B-15D9-42A1-81E6-4347EBBAC5DA}" type="datetime1">
              <a:rPr lang="fr-FR" cap="all" smtClean="0">
                <a:solidFill>
                  <a:srgbClr val="000000"/>
                </a:solidFill>
              </a:rPr>
              <a:t>07/03/2025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>
            <a:extLst>
              <a:ext uri="{FF2B5EF4-FFF2-40B4-BE49-F238E27FC236}">
                <a16:creationId xmlns:a16="http://schemas.microsoft.com/office/drawing/2014/main" id="{9CFA7B4F-69A5-3979-7155-950EFE059DC6}"/>
              </a:ext>
            </a:extLst>
          </p:cNvPr>
          <p:cNvGrpSpPr/>
          <p:nvPr userDrawn="1"/>
        </p:nvGrpSpPr>
        <p:grpSpPr>
          <a:xfrm>
            <a:off x="309775" y="105486"/>
            <a:ext cx="1236229" cy="540000"/>
            <a:chOff x="323850" y="105485"/>
            <a:chExt cx="1236229" cy="540000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5C7551C4-641A-D343-AA7E-79AE4711B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53225" y="200629"/>
              <a:ext cx="606854" cy="349713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4921EE98-A0EA-AE49-A902-478042AA6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323850" y="105485"/>
              <a:ext cx="54000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69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</p:sldLayoutIdLst>
  <p:hf hdr="0" ftr="0" dt="0"/>
  <p:txStyles>
    <p:titleStyle>
      <a:lvl1pPr marL="1428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22.sv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12" Type="http://schemas.openxmlformats.org/officeDocument/2006/relationships/image" Target="../media/image7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11" Type="http://schemas.openxmlformats.org/officeDocument/2006/relationships/image" Target="../media/image16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7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8.sv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20.sv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18282" y="1059582"/>
            <a:ext cx="8502189" cy="3795926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fr-FR" sz="2800" dirty="0">
                <a:ln w="0"/>
                <a:latin typeface="+mn-lt"/>
                <a:cs typeface="Arial" panose="020B0604020202020204" pitchFamily="34" charset="0"/>
              </a:rPr>
              <a:t>4.2 Evènement Indésirable Grave (EIR)</a:t>
            </a:r>
            <a:br>
              <a:rPr lang="fr-FR" sz="2800" dirty="0">
                <a:ln w="0"/>
                <a:latin typeface="+mn-lt"/>
                <a:cs typeface="Arial" panose="020B0604020202020204" pitchFamily="34" charset="0"/>
              </a:rPr>
            </a:br>
            <a:r>
              <a:rPr lang="fr-FR" sz="1200" dirty="0">
                <a:ln w="0"/>
                <a:latin typeface="+mn-lt"/>
                <a:cs typeface="Arial" panose="020B0604020202020204" pitchFamily="34" charset="0"/>
              </a:rPr>
              <a:t> </a:t>
            </a:r>
            <a:br>
              <a:rPr lang="fr-FR" sz="2000" dirty="0">
                <a:ln w="0"/>
                <a:latin typeface="+mn-lt"/>
                <a:cs typeface="Arial" panose="020B0604020202020204" pitchFamily="34" charset="0"/>
              </a:rPr>
            </a:br>
            <a:r>
              <a:rPr lang="fr-FR" sz="200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rPr>
              <a:t>     - ABO toujours : retour d’expérience</a:t>
            </a:r>
            <a:br>
              <a:rPr lang="fr-FR" sz="2000" dirty="0">
                <a:ln w="0"/>
                <a:latin typeface="+mn-lt"/>
                <a:cs typeface="Arial" panose="020B0604020202020204" pitchFamily="34" charset="0"/>
              </a:rPr>
            </a:br>
            <a:r>
              <a:rPr lang="fr-FR" sz="1100" dirty="0">
                <a:ln w="0"/>
                <a:latin typeface="+mn-lt"/>
                <a:cs typeface="Arial" panose="020B0604020202020204" pitchFamily="34" charset="0"/>
              </a:rPr>
              <a:t> </a:t>
            </a:r>
            <a:br>
              <a:rPr lang="fr-FR" sz="2000" dirty="0">
                <a:latin typeface="+mn-lt"/>
              </a:rPr>
            </a:br>
            <a:r>
              <a:rPr lang="fr-FR" sz="2000" dirty="0">
                <a:latin typeface="+mn-lt"/>
              </a:rPr>
              <a:t>	</a:t>
            </a:r>
            <a:r>
              <a:rPr lang="fr-FR" sz="1600" b="0" i="1" dirty="0">
                <a:latin typeface="+mn-lt"/>
              </a:rPr>
              <a:t>Dr Monique CARLIER</a:t>
            </a:r>
            <a:br>
              <a:rPr lang="fr-FR" sz="1600" b="0" i="1" dirty="0">
                <a:latin typeface="+mn-lt"/>
              </a:rPr>
            </a:br>
            <a:r>
              <a:rPr lang="fr-FR" sz="1600" b="0" i="1" dirty="0">
                <a:latin typeface="+mn-lt"/>
              </a:rPr>
              <a:t>	Coordonnateur régional d’Hémovigilance et de Sécurité Transfusionnelle </a:t>
            </a:r>
            <a:br>
              <a:rPr lang="fr-FR" sz="1600" b="0" i="1" dirty="0">
                <a:latin typeface="+mn-lt"/>
              </a:rPr>
            </a:br>
            <a:r>
              <a:rPr lang="fr-FR" sz="1600" b="0" i="1" dirty="0">
                <a:latin typeface="+mn-lt"/>
              </a:rPr>
              <a:t>	- ARS GE</a:t>
            </a:r>
            <a:endParaRPr lang="fr-FR" sz="2000" b="0" dirty="0">
              <a:ln w="0"/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7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899592" y="2355726"/>
            <a:ext cx="288032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052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9594C53-114D-328F-C700-9C7BC0236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847A-6169-40ED-8326-7739AD76DDB1}" type="slidenum">
              <a:rPr lang="fr-FR" smtClean="0"/>
              <a:t>10</a:t>
            </a:fld>
            <a:endParaRPr lang="fr-FR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A3D26DC0-2E6E-F871-B70C-777A07A128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1500221"/>
              </p:ext>
            </p:extLst>
          </p:nvPr>
        </p:nvGraphicFramePr>
        <p:xfrm>
          <a:off x="2684190" y="1263597"/>
          <a:ext cx="5712296" cy="316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ABA0A1A-05C5-578F-E4A5-2A7342186C28}"/>
              </a:ext>
            </a:extLst>
          </p:cNvPr>
          <p:cNvSpPr txBox="1">
            <a:spLocks/>
          </p:cNvSpPr>
          <p:nvPr/>
        </p:nvSpPr>
        <p:spPr>
          <a:xfrm>
            <a:off x="1763688" y="158371"/>
            <a:ext cx="5848925" cy="6838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rgbClr val="23393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erstadt" panose="020B0004020202020204" pitchFamily="34" charset="0"/>
                <a:ea typeface="Syne Bold" pitchFamily="34" charset="-122"/>
              </a:defRPr>
            </a:lvl1pPr>
          </a:lstStyle>
          <a:p>
            <a:pPr algn="ctr"/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INCOMPATIBILITE IMMUNOLOGIQUE ABO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872FE9A0-9C80-A715-D5B4-CAF7D46625D3}"/>
              </a:ext>
            </a:extLst>
          </p:cNvPr>
          <p:cNvGrpSpPr/>
          <p:nvPr/>
        </p:nvGrpSpPr>
        <p:grpSpPr>
          <a:xfrm>
            <a:off x="467544" y="1474048"/>
            <a:ext cx="2937536" cy="2142443"/>
            <a:chOff x="319659" y="1463454"/>
            <a:chExt cx="2937536" cy="2142443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784C88A7-DEDA-09EB-AECC-6B28D70E7CD3}"/>
                </a:ext>
              </a:extLst>
            </p:cNvPr>
            <p:cNvGrpSpPr/>
            <p:nvPr/>
          </p:nvGrpSpPr>
          <p:grpSpPr>
            <a:xfrm>
              <a:off x="490663" y="2004960"/>
              <a:ext cx="2766532" cy="1600937"/>
              <a:chOff x="-12885" y="1998193"/>
              <a:chExt cx="2766532" cy="1600937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3CF5863-8D13-B31C-D889-7F46004BD902}"/>
                  </a:ext>
                </a:extLst>
              </p:cNvPr>
              <p:cNvSpPr/>
              <p:nvPr/>
            </p:nvSpPr>
            <p:spPr>
              <a:xfrm>
                <a:off x="155404" y="1998193"/>
                <a:ext cx="2541801" cy="1380779"/>
              </a:xfrm>
              <a:prstGeom prst="rect">
                <a:avLst/>
              </a:prstGeom>
              <a:solidFill>
                <a:srgbClr val="FEF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BFD5EC8-00B7-2D77-CE3B-36144ACBA4DA}"/>
                  </a:ext>
                </a:extLst>
              </p:cNvPr>
              <p:cNvSpPr txBox="1"/>
              <p:nvPr/>
            </p:nvSpPr>
            <p:spPr>
              <a:xfrm>
                <a:off x="391218" y="2235446"/>
                <a:ext cx="236242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8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LES INDISPENSABLES POUR PREVENIR</a:t>
                </a:r>
                <a:endParaRPr lang="fr-FR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8" name="Graphique 17" descr="Cône de signalisation avec un remplissage uni">
                <a:extLst>
                  <a:ext uri="{FF2B5EF4-FFF2-40B4-BE49-F238E27FC236}">
                    <a16:creationId xmlns:a16="http://schemas.microsoft.com/office/drawing/2014/main" id="{5846B6D8-D7C2-BD88-6301-66E7200160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-12885" y="3068137"/>
                <a:ext cx="530993" cy="530993"/>
              </a:xfrm>
              <a:prstGeom prst="rect">
                <a:avLst/>
              </a:prstGeom>
            </p:spPr>
          </p:pic>
        </p:grpSp>
        <p:pic>
          <p:nvPicPr>
            <p:cNvPr id="20" name="Graphique 19" descr="Enseignant avec un remplissage uni">
              <a:extLst>
                <a:ext uri="{FF2B5EF4-FFF2-40B4-BE49-F238E27FC236}">
                  <a16:creationId xmlns:a16="http://schemas.microsoft.com/office/drawing/2014/main" id="{BE2199C6-2D6D-3FF2-2286-F56B090C4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19659" y="1463454"/>
              <a:ext cx="914400" cy="914400"/>
            </a:xfrm>
            <a:prstGeom prst="rect">
              <a:avLst/>
            </a:prstGeom>
          </p:spPr>
        </p:pic>
      </p:grpSp>
      <p:sp>
        <p:nvSpPr>
          <p:cNvPr id="22" name="Espace réservé du pied de page 7">
            <a:extLst>
              <a:ext uri="{FF2B5EF4-FFF2-40B4-BE49-F238E27FC236}">
                <a16:creationId xmlns:a16="http://schemas.microsoft.com/office/drawing/2014/main" id="{0551F5CC-3842-E240-57C9-940FA6592CBB}"/>
              </a:ext>
            </a:extLst>
          </p:cNvPr>
          <p:cNvSpPr txBox="1">
            <a:spLocks/>
          </p:cNvSpPr>
          <p:nvPr/>
        </p:nvSpPr>
        <p:spPr>
          <a:xfrm>
            <a:off x="273076" y="4841539"/>
            <a:ext cx="4763526" cy="23192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/>
              <a:t>DQPI – Cellule Régionale d’Hémovigilance et de Sécurité transfusionnelle</a:t>
            </a:r>
          </a:p>
        </p:txBody>
      </p:sp>
    </p:spTree>
    <p:extLst>
      <p:ext uri="{BB962C8B-B14F-4D97-AF65-F5344CB8AC3E}">
        <p14:creationId xmlns:p14="http://schemas.microsoft.com/office/powerpoint/2010/main" val="1935974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18282" y="1059582"/>
            <a:ext cx="8502189" cy="3795926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fr-FR" sz="2800" dirty="0">
                <a:ln w="0"/>
                <a:latin typeface="+mn-lt"/>
                <a:cs typeface="Arial" panose="020B0604020202020204" pitchFamily="34" charset="0"/>
              </a:rPr>
              <a:t>4.3 Evènement Indésirable Grave (EIR)</a:t>
            </a:r>
            <a:br>
              <a:rPr lang="fr-FR" sz="2800" dirty="0">
                <a:ln w="0"/>
                <a:latin typeface="+mn-lt"/>
                <a:cs typeface="Arial" panose="020B0604020202020204" pitchFamily="34" charset="0"/>
              </a:rPr>
            </a:br>
            <a:r>
              <a:rPr lang="fr-FR" sz="1200" dirty="0">
                <a:ln w="0"/>
                <a:latin typeface="+mn-lt"/>
                <a:cs typeface="Arial" panose="020B0604020202020204" pitchFamily="34" charset="0"/>
              </a:rPr>
              <a:t> </a:t>
            </a:r>
            <a:br>
              <a:rPr lang="fr-FR" sz="2000" dirty="0">
                <a:ln w="0"/>
                <a:latin typeface="+mn-lt"/>
                <a:cs typeface="Arial" panose="020B0604020202020204" pitchFamily="34" charset="0"/>
              </a:rPr>
            </a:br>
            <a:r>
              <a:rPr lang="fr-FR" sz="200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rPr>
              <a:t>     - Douleurs liées à la transfusion (APTR)</a:t>
            </a:r>
            <a:br>
              <a:rPr lang="fr-FR" sz="2000" dirty="0">
                <a:ln w="0"/>
                <a:latin typeface="+mn-lt"/>
                <a:cs typeface="Arial" panose="020B0604020202020204" pitchFamily="34" charset="0"/>
              </a:rPr>
            </a:br>
            <a:r>
              <a:rPr lang="fr-FR" sz="1100" dirty="0">
                <a:ln w="0"/>
                <a:latin typeface="+mn-lt"/>
                <a:cs typeface="Arial" panose="020B0604020202020204" pitchFamily="34" charset="0"/>
              </a:rPr>
              <a:t> </a:t>
            </a:r>
            <a:br>
              <a:rPr lang="fr-FR" sz="2000" dirty="0">
                <a:latin typeface="+mn-lt"/>
              </a:rPr>
            </a:br>
            <a:r>
              <a:rPr lang="fr-FR" sz="2000" dirty="0">
                <a:latin typeface="+mn-lt"/>
              </a:rPr>
              <a:t>	</a:t>
            </a:r>
            <a:r>
              <a:rPr lang="fr-FR" sz="1600" b="0" i="1" dirty="0">
                <a:latin typeface="+mn-lt"/>
              </a:rPr>
              <a:t>Dr Monique CARLIER</a:t>
            </a:r>
            <a:br>
              <a:rPr lang="fr-FR" sz="1600" b="0" i="1" dirty="0">
                <a:latin typeface="+mn-lt"/>
              </a:rPr>
            </a:br>
            <a:r>
              <a:rPr lang="fr-FR" sz="1600" b="0" i="1" dirty="0">
                <a:latin typeface="+mn-lt"/>
              </a:rPr>
              <a:t>	Coordonnateur régional d’Hémovigilance et de Sécurité Transfusionnelle </a:t>
            </a:r>
            <a:br>
              <a:rPr lang="fr-FR" sz="1600" b="0" i="1" dirty="0">
                <a:latin typeface="+mn-lt"/>
              </a:rPr>
            </a:br>
            <a:r>
              <a:rPr lang="fr-FR" sz="1600" b="0" i="1" dirty="0">
                <a:latin typeface="+mn-lt"/>
              </a:rPr>
              <a:t>	- ARS GE</a:t>
            </a:r>
            <a:endParaRPr lang="fr-FR" sz="2000" b="0" dirty="0">
              <a:ln w="0"/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7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755576" y="2355726"/>
            <a:ext cx="288032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493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3051A3C-22C2-B253-C6DC-E86867949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1923" y="4848513"/>
            <a:ext cx="409847" cy="273844"/>
          </a:xfrm>
        </p:spPr>
        <p:txBody>
          <a:bodyPr/>
          <a:lstStyle/>
          <a:p>
            <a:fld id="{733122C9-A0B9-462F-8757-0847AD287B63}" type="slidenum">
              <a:rPr lang="fr-FR" smtClean="0">
                <a:solidFill>
                  <a:schemeClr val="tx1"/>
                </a:solidFill>
              </a:rPr>
              <a:pPr/>
              <a:t>12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CB4D823-CE2D-E7A6-218F-01AE1BE366C5}"/>
              </a:ext>
            </a:extLst>
          </p:cNvPr>
          <p:cNvSpPr txBox="1">
            <a:spLocks/>
          </p:cNvSpPr>
          <p:nvPr/>
        </p:nvSpPr>
        <p:spPr>
          <a:xfrm>
            <a:off x="323528" y="4813453"/>
            <a:ext cx="4763526" cy="23192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/>
              <a:t>DQPI – Cellule Régionale d’Hémovigilance et de Sécurité transfusionnelle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C5385C3A-9F9C-9AB6-B557-6BE6597EA7EF}"/>
              </a:ext>
            </a:extLst>
          </p:cNvPr>
          <p:cNvSpPr txBox="1">
            <a:spLocks/>
          </p:cNvSpPr>
          <p:nvPr/>
        </p:nvSpPr>
        <p:spPr>
          <a:xfrm>
            <a:off x="1907704" y="123478"/>
            <a:ext cx="6001879" cy="7920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rgbClr val="23393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erstadt" panose="020B0004020202020204" pitchFamily="34" charset="0"/>
                <a:ea typeface="Syne Bold" pitchFamily="34" charset="-122"/>
              </a:defRPr>
            </a:lvl1pPr>
          </a:lstStyle>
          <a:p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Réaction douloureuse aiguë</a:t>
            </a:r>
            <a:b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 Pain Transfusion Reaction (APTR)</a:t>
            </a:r>
          </a:p>
        </p:txBody>
      </p:sp>
      <p:graphicFrame>
        <p:nvGraphicFramePr>
          <p:cNvPr id="21" name="Diagramme 20">
            <a:extLst>
              <a:ext uri="{FF2B5EF4-FFF2-40B4-BE49-F238E27FC236}">
                <a16:creationId xmlns:a16="http://schemas.microsoft.com/office/drawing/2014/main" id="{7CB6C338-E7AB-AABB-0D72-D71AB1A7C7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2767638"/>
              </p:ext>
            </p:extLst>
          </p:nvPr>
        </p:nvGraphicFramePr>
        <p:xfrm>
          <a:off x="228821" y="1098180"/>
          <a:ext cx="8686358" cy="3532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89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104C172-EE2F-05D8-260E-66528CCB8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3C92EDF-A450-076F-AB5C-F1401A58D7B0}"/>
              </a:ext>
            </a:extLst>
          </p:cNvPr>
          <p:cNvGrpSpPr/>
          <p:nvPr/>
        </p:nvGrpSpPr>
        <p:grpSpPr>
          <a:xfrm>
            <a:off x="83082" y="688346"/>
            <a:ext cx="4464496" cy="4000015"/>
            <a:chOff x="107504" y="709401"/>
            <a:chExt cx="4464496" cy="4000015"/>
          </a:xfrm>
        </p:grpSpPr>
        <p:graphicFrame>
          <p:nvGraphicFramePr>
            <p:cNvPr id="8" name="Graphique 7">
              <a:extLst>
                <a:ext uri="{FF2B5EF4-FFF2-40B4-BE49-F238E27FC236}">
                  <a16:creationId xmlns:a16="http://schemas.microsoft.com/office/drawing/2014/main" id="{44C51544-69F3-8400-D1C8-FFE8DB2F2E5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61281706"/>
                </p:ext>
              </p:extLst>
            </p:nvPr>
          </p:nvGraphicFramePr>
          <p:xfrm>
            <a:off x="107504" y="1249584"/>
            <a:ext cx="4464496" cy="34598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Titre 1">
              <a:extLst>
                <a:ext uri="{FF2B5EF4-FFF2-40B4-BE49-F238E27FC236}">
                  <a16:creationId xmlns:a16="http://schemas.microsoft.com/office/drawing/2014/main" id="{3B9ECD64-A241-05BE-EEB6-EF89CAF8B5D0}"/>
                </a:ext>
              </a:extLst>
            </p:cNvPr>
            <p:cNvSpPr txBox="1">
              <a:spLocks/>
            </p:cNvSpPr>
            <p:nvPr/>
          </p:nvSpPr>
          <p:spPr>
            <a:xfrm>
              <a:off x="186636" y="709401"/>
              <a:ext cx="4306232" cy="568831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0" tIns="0" rIns="0" bIns="0" rtlCol="0" anchor="ctr">
              <a:normAutofit fontScale="85000" lnSpcReduction="10000"/>
            </a:bodyPr>
            <a:lstStyle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200">
                  <a:solidFill>
                    <a:srgbClr val="233939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ierstadt" panose="020B0004020202020204" pitchFamily="34" charset="0"/>
                  <a:ea typeface="Syne Bold" pitchFamily="34" charset="-122"/>
                </a:defRPr>
              </a:lvl1pPr>
            </a:lstStyle>
            <a:p>
              <a:pPr algn="ctr"/>
              <a:r>
                <a:rPr lang="fr-FR" sz="18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813</a:t>
              </a:r>
              <a:r>
                <a:rPr lang="fr-FR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EIR DECLARES EN 2024,</a:t>
              </a:r>
            </a:p>
            <a:p>
              <a:pPr algn="ctr"/>
              <a:r>
                <a:rPr lang="fr-FR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Imputabilité possible, probable ou certaine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B9708A29-1D89-140A-C5DF-2DA8BEF6DDC3}"/>
              </a:ext>
            </a:extLst>
          </p:cNvPr>
          <p:cNvGrpSpPr/>
          <p:nvPr/>
        </p:nvGrpSpPr>
        <p:grpSpPr>
          <a:xfrm>
            <a:off x="4572000" y="688346"/>
            <a:ext cx="4387591" cy="3832742"/>
            <a:chOff x="4646236" y="707561"/>
            <a:chExt cx="4497764" cy="3832742"/>
          </a:xfrm>
        </p:grpSpPr>
        <p:graphicFrame>
          <p:nvGraphicFramePr>
            <p:cNvPr id="10" name="Graphique 9">
              <a:extLst>
                <a:ext uri="{FF2B5EF4-FFF2-40B4-BE49-F238E27FC236}">
                  <a16:creationId xmlns:a16="http://schemas.microsoft.com/office/drawing/2014/main" id="{AA2CE53E-3534-1639-81A8-EBE0A206AB8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54622572"/>
                </p:ext>
              </p:extLst>
            </p:nvPr>
          </p:nvGraphicFramePr>
          <p:xfrm>
            <a:off x="4646236" y="1326954"/>
            <a:ext cx="4497764" cy="32133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Titre 1">
              <a:extLst>
                <a:ext uri="{FF2B5EF4-FFF2-40B4-BE49-F238E27FC236}">
                  <a16:creationId xmlns:a16="http://schemas.microsoft.com/office/drawing/2014/main" id="{D9D76A9A-45DE-5A18-2DFA-B91D8EBAEDD4}"/>
                </a:ext>
              </a:extLst>
            </p:cNvPr>
            <p:cNvSpPr txBox="1">
              <a:spLocks/>
            </p:cNvSpPr>
            <p:nvPr/>
          </p:nvSpPr>
          <p:spPr>
            <a:xfrm>
              <a:off x="4756160" y="707561"/>
              <a:ext cx="4280336" cy="562333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0" tIns="0" rIns="0" bIns="0" rtlCol="0" anchor="ctr">
              <a:normAutofit/>
            </a:bodyPr>
            <a:lstStyle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200">
                  <a:solidFill>
                    <a:srgbClr val="233939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ierstadt" panose="020B0004020202020204" pitchFamily="34" charset="0"/>
                  <a:ea typeface="Syne Bold" pitchFamily="34" charset="-122"/>
                </a:defRPr>
              </a:lvl1pPr>
            </a:lstStyle>
            <a:p>
              <a:pPr algn="ctr"/>
              <a:r>
                <a:rPr lang="fr-FR" sz="16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173</a:t>
              </a:r>
              <a:r>
                <a:rPr lang="fr-F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EIR d’imputabilité exclue ou NE</a:t>
              </a:r>
            </a:p>
          </p:txBody>
        </p:sp>
      </p:grpSp>
      <p:sp>
        <p:nvSpPr>
          <p:cNvPr id="5" name="Espace réservé du pied de page 7">
            <a:extLst>
              <a:ext uri="{FF2B5EF4-FFF2-40B4-BE49-F238E27FC236}">
                <a16:creationId xmlns:a16="http://schemas.microsoft.com/office/drawing/2014/main" id="{06D127F8-23FF-581A-FC06-D263F98540EF}"/>
              </a:ext>
            </a:extLst>
          </p:cNvPr>
          <p:cNvSpPr txBox="1">
            <a:spLocks/>
          </p:cNvSpPr>
          <p:nvPr/>
        </p:nvSpPr>
        <p:spPr>
          <a:xfrm>
            <a:off x="273076" y="4841539"/>
            <a:ext cx="4763526" cy="23192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/>
              <a:t>DQPI – Cellule Régionale d’Hémovigilance et de Sécurité transfusionnelle</a:t>
            </a:r>
          </a:p>
        </p:txBody>
      </p:sp>
    </p:spTree>
    <p:extLst>
      <p:ext uri="{BB962C8B-B14F-4D97-AF65-F5344CB8AC3E}">
        <p14:creationId xmlns:p14="http://schemas.microsoft.com/office/powerpoint/2010/main" val="3881791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égende : encadrée à une bordure 6">
            <a:extLst>
              <a:ext uri="{FF2B5EF4-FFF2-40B4-BE49-F238E27FC236}">
                <a16:creationId xmlns:a16="http://schemas.microsoft.com/office/drawing/2014/main" id="{ECC73CE4-459C-2A2A-F1F0-6F9F2EDA4F95}"/>
              </a:ext>
            </a:extLst>
          </p:cNvPr>
          <p:cNvSpPr/>
          <p:nvPr/>
        </p:nvSpPr>
        <p:spPr>
          <a:xfrm>
            <a:off x="1403787" y="1419622"/>
            <a:ext cx="6572987" cy="2892734"/>
          </a:xfrm>
          <a:prstGeom prst="accentBorderCallout1">
            <a:avLst>
              <a:gd name="adj1" fmla="val 172"/>
              <a:gd name="adj2" fmla="val -4052"/>
              <a:gd name="adj3" fmla="val -17898"/>
              <a:gd name="adj4" fmla="val 771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42" name="Picture 2" descr="Thesaurus: Lexicon. Onomasticon. Reference book. Storehouse of Words. -  Arizona Online Charter School">
            <a:extLst>
              <a:ext uri="{FF2B5EF4-FFF2-40B4-BE49-F238E27FC236}">
                <a16:creationId xmlns:a16="http://schemas.microsoft.com/office/drawing/2014/main" id="{A24E6106-16DF-202F-B825-9E437B30E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00" r="27600" b="5152"/>
          <a:stretch/>
        </p:blipFill>
        <p:spPr bwMode="auto">
          <a:xfrm>
            <a:off x="7112818" y="3414977"/>
            <a:ext cx="1635646" cy="113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0010068-B01F-6556-6C30-1875EC0C7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DC9062D2-7046-7C73-4D7E-1BE607C3A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424698"/>
              </p:ext>
            </p:extLst>
          </p:nvPr>
        </p:nvGraphicFramePr>
        <p:xfrm>
          <a:off x="1634655" y="1754359"/>
          <a:ext cx="4147661" cy="2009268"/>
        </p:xfrm>
        <a:graphic>
          <a:graphicData uri="http://schemas.openxmlformats.org/drawingml/2006/table">
            <a:tbl>
              <a:tblPr/>
              <a:tblGrid>
                <a:gridCol w="4147661">
                  <a:extLst>
                    <a:ext uri="{9D8B030D-6E8A-4147-A177-3AD203B41FA5}">
                      <a16:colId xmlns:a16="http://schemas.microsoft.com/office/drawing/2014/main" val="281673745"/>
                    </a:ext>
                  </a:extLst>
                </a:gridCol>
              </a:tblGrid>
              <a:tr h="223252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–"/>
                      </a:pP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Dyspnée non liée à un œdème pulmonaire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0310657"/>
                  </a:ext>
                </a:extLst>
              </a:tr>
              <a:tr h="223252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–"/>
                      </a:pP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Entérocolite ulcéro-nécrosante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6712507"/>
                  </a:ext>
                </a:extLst>
              </a:tr>
              <a:tr h="223252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–"/>
                      </a:pP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Etat réfractaire aux plaquettes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3304103"/>
                  </a:ext>
                </a:extLst>
              </a:tr>
              <a:tr h="223252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–"/>
                      </a:pP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Œdème pulmonaire lésionnel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9460674"/>
                  </a:ext>
                </a:extLst>
              </a:tr>
              <a:tr h="223252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–"/>
                      </a:pP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Œdème pulmonaire mixte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468750"/>
                  </a:ext>
                </a:extLst>
              </a:tr>
              <a:tr h="223252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–"/>
                      </a:pP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Purpura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438526"/>
                  </a:ext>
                </a:extLst>
              </a:tr>
              <a:tr h="223252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–"/>
                      </a:pP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Réaction du greffon contre l'hôte (GVH)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5035227"/>
                  </a:ext>
                </a:extLst>
              </a:tr>
              <a:tr h="223252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–"/>
                      </a:pP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Surcharge en fer post-transfusionnelle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076537"/>
                  </a:ext>
                </a:extLst>
              </a:tr>
              <a:tr h="223252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–"/>
                      </a:pP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Troubles métaboliques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4740972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FC81EFAB-5178-1FD4-4CE3-FA38163C1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436144"/>
              </p:ext>
            </p:extLst>
          </p:nvPr>
        </p:nvGraphicFramePr>
        <p:xfrm>
          <a:off x="5148064" y="1754359"/>
          <a:ext cx="2808312" cy="1729776"/>
        </p:xfrm>
        <a:graphic>
          <a:graphicData uri="http://schemas.openxmlformats.org/drawingml/2006/table">
            <a:tbl>
              <a:tblPr/>
              <a:tblGrid>
                <a:gridCol w="2808312">
                  <a:extLst>
                    <a:ext uri="{9D8B030D-6E8A-4147-A177-3AD203B41FA5}">
                      <a16:colId xmlns:a16="http://schemas.microsoft.com/office/drawing/2014/main" val="992401311"/>
                    </a:ext>
                  </a:extLst>
                </a:gridCol>
              </a:tblGrid>
              <a:tr h="226066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–"/>
                      </a:pP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Hémolyse drépanocytaire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0622768"/>
                  </a:ext>
                </a:extLst>
              </a:tr>
              <a:tr h="226066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–"/>
                      </a:pP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Inefficacité transfusionnelle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6999195"/>
                  </a:ext>
                </a:extLst>
              </a:tr>
              <a:tr h="226066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–"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Crise tétanique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771681"/>
                  </a:ext>
                </a:extLst>
              </a:tr>
              <a:tr h="226066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–"/>
                      </a:pP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Hémosidérose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552379"/>
                  </a:ext>
                </a:extLst>
              </a:tr>
              <a:tr h="226066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–"/>
                      </a:pP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CIVD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490312"/>
                  </a:ext>
                </a:extLst>
              </a:tr>
              <a:tr h="226066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–"/>
                      </a:pP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Embolie par migration d'un caillot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674646"/>
                  </a:ext>
                </a:extLst>
              </a:tr>
              <a:tr h="226066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–"/>
                      </a:pP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Embolie gazeuse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–"/>
                      </a:pP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Crise comitiale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7796125"/>
                  </a:ext>
                </a:extLst>
              </a:tr>
            </a:tbl>
          </a:graphicData>
        </a:graphic>
      </p:graphicFrame>
      <p:sp>
        <p:nvSpPr>
          <p:cNvPr id="10" name="Titre 1">
            <a:extLst>
              <a:ext uri="{FF2B5EF4-FFF2-40B4-BE49-F238E27FC236}">
                <a16:creationId xmlns:a16="http://schemas.microsoft.com/office/drawing/2014/main" id="{2CF7DF61-B660-0154-66DD-1D6C87703229}"/>
              </a:ext>
            </a:extLst>
          </p:cNvPr>
          <p:cNvSpPr txBox="1">
            <a:spLocks/>
          </p:cNvSpPr>
          <p:nvPr/>
        </p:nvSpPr>
        <p:spPr>
          <a:xfrm>
            <a:off x="1874038" y="338521"/>
            <a:ext cx="6005533" cy="6768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rgbClr val="23393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erstadt" panose="020B0004020202020204" pitchFamily="34" charset="0"/>
                <a:ea typeface="Syne Bold" pitchFamily="34" charset="-122"/>
              </a:defRPr>
            </a:lvl1pPr>
          </a:lstStyle>
          <a:p>
            <a:pPr algn="ctr"/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THESAURUS : EIR NON DECLARES EN 2024</a:t>
            </a:r>
          </a:p>
        </p:txBody>
      </p:sp>
      <p:sp>
        <p:nvSpPr>
          <p:cNvPr id="12" name="Espace réservé du pied de page 7">
            <a:extLst>
              <a:ext uri="{FF2B5EF4-FFF2-40B4-BE49-F238E27FC236}">
                <a16:creationId xmlns:a16="http://schemas.microsoft.com/office/drawing/2014/main" id="{942F25BA-A9D9-D3C6-9E93-B74B672B7C94}"/>
              </a:ext>
            </a:extLst>
          </p:cNvPr>
          <p:cNvSpPr txBox="1">
            <a:spLocks/>
          </p:cNvSpPr>
          <p:nvPr/>
        </p:nvSpPr>
        <p:spPr>
          <a:xfrm>
            <a:off x="273076" y="4841539"/>
            <a:ext cx="4763526" cy="23192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/>
              <a:t>DQPI – Cellule Régionale d’Hémovigilance et de Sécurité transfusionnelle</a:t>
            </a:r>
          </a:p>
        </p:txBody>
      </p:sp>
    </p:spTree>
    <p:extLst>
      <p:ext uri="{BB962C8B-B14F-4D97-AF65-F5344CB8AC3E}">
        <p14:creationId xmlns:p14="http://schemas.microsoft.com/office/powerpoint/2010/main" val="350808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B33E195-1514-72E6-F56F-6E338E920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847A-6169-40ED-8326-7739AD76DDB1}" type="slidenum">
              <a:rPr lang="fr-FR" smtClean="0"/>
              <a:t>2</a:t>
            </a:fld>
            <a:endParaRPr lang="fr-FR"/>
          </a:p>
        </p:txBody>
      </p:sp>
      <p:sp>
        <p:nvSpPr>
          <p:cNvPr id="16" name="Espace réservé du pied de page 7">
            <a:extLst>
              <a:ext uri="{FF2B5EF4-FFF2-40B4-BE49-F238E27FC236}">
                <a16:creationId xmlns:a16="http://schemas.microsoft.com/office/drawing/2014/main" id="{2ECCAD5A-9572-73CD-4169-8CE06FEFF8A5}"/>
              </a:ext>
            </a:extLst>
          </p:cNvPr>
          <p:cNvSpPr txBox="1">
            <a:spLocks/>
          </p:cNvSpPr>
          <p:nvPr/>
        </p:nvSpPr>
        <p:spPr>
          <a:xfrm>
            <a:off x="273076" y="4841539"/>
            <a:ext cx="4763526" cy="23192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/>
              <a:t>DQPI – Cellule Régionale d’Hémovigilance et de Sécurité transfusionnelle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92D60BD-3EA3-3F30-A778-153EDE8A12E8}"/>
              </a:ext>
            </a:extLst>
          </p:cNvPr>
          <p:cNvGrpSpPr/>
          <p:nvPr/>
        </p:nvGrpSpPr>
        <p:grpSpPr>
          <a:xfrm>
            <a:off x="2987824" y="1131590"/>
            <a:ext cx="5547827" cy="3528392"/>
            <a:chOff x="2964588" y="1010993"/>
            <a:chExt cx="5547827" cy="3528392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10014655-26A9-21BA-DA42-4BA61E844EBE}"/>
                </a:ext>
              </a:extLst>
            </p:cNvPr>
            <p:cNvGrpSpPr/>
            <p:nvPr/>
          </p:nvGrpSpPr>
          <p:grpSpPr>
            <a:xfrm>
              <a:off x="2964588" y="1010993"/>
              <a:ext cx="5547827" cy="3528392"/>
              <a:chOff x="3468643" y="645118"/>
              <a:chExt cx="5547827" cy="3528392"/>
            </a:xfrm>
          </p:grpSpPr>
          <p:sp>
            <p:nvSpPr>
              <p:cNvPr id="6" name="Forme libre : forme 5">
                <a:extLst>
                  <a:ext uri="{FF2B5EF4-FFF2-40B4-BE49-F238E27FC236}">
                    <a16:creationId xmlns:a16="http://schemas.microsoft.com/office/drawing/2014/main" id="{2F8A2E27-0E5A-00FE-B8C9-32ED39A2D431}"/>
                  </a:ext>
                </a:extLst>
              </p:cNvPr>
              <p:cNvSpPr/>
              <p:nvPr/>
            </p:nvSpPr>
            <p:spPr>
              <a:xfrm>
                <a:off x="5517421" y="710295"/>
                <a:ext cx="3477058" cy="523652"/>
              </a:xfrm>
              <a:custGeom>
                <a:avLst/>
                <a:gdLst>
                  <a:gd name="connsiteX0" fmla="*/ 152930 w 917561"/>
                  <a:gd name="connsiteY0" fmla="*/ 0 h 3502469"/>
                  <a:gd name="connsiteX1" fmla="*/ 764631 w 917561"/>
                  <a:gd name="connsiteY1" fmla="*/ 0 h 3502469"/>
                  <a:gd name="connsiteX2" fmla="*/ 917561 w 917561"/>
                  <a:gd name="connsiteY2" fmla="*/ 152930 h 3502469"/>
                  <a:gd name="connsiteX3" fmla="*/ 917561 w 917561"/>
                  <a:gd name="connsiteY3" fmla="*/ 3502469 h 3502469"/>
                  <a:gd name="connsiteX4" fmla="*/ 917561 w 917561"/>
                  <a:gd name="connsiteY4" fmla="*/ 3502469 h 3502469"/>
                  <a:gd name="connsiteX5" fmla="*/ 0 w 917561"/>
                  <a:gd name="connsiteY5" fmla="*/ 3502469 h 3502469"/>
                  <a:gd name="connsiteX6" fmla="*/ 0 w 917561"/>
                  <a:gd name="connsiteY6" fmla="*/ 3502469 h 3502469"/>
                  <a:gd name="connsiteX7" fmla="*/ 0 w 917561"/>
                  <a:gd name="connsiteY7" fmla="*/ 152930 h 3502469"/>
                  <a:gd name="connsiteX8" fmla="*/ 152930 w 917561"/>
                  <a:gd name="connsiteY8" fmla="*/ 0 h 350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7561" h="3502469">
                    <a:moveTo>
                      <a:pt x="917561" y="583757"/>
                    </a:moveTo>
                    <a:lnTo>
                      <a:pt x="917561" y="2918712"/>
                    </a:lnTo>
                    <a:cubicBezTo>
                      <a:pt x="917561" y="3241112"/>
                      <a:pt x="899624" y="3502469"/>
                      <a:pt x="877497" y="3502469"/>
                    </a:cubicBezTo>
                    <a:lnTo>
                      <a:pt x="0" y="3502469"/>
                    </a:lnTo>
                    <a:lnTo>
                      <a:pt x="0" y="350246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77497" y="0"/>
                    </a:lnTo>
                    <a:cubicBezTo>
                      <a:pt x="899624" y="0"/>
                      <a:pt x="917561" y="261357"/>
                      <a:pt x="917561" y="583757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  <a:alpha val="90000"/>
                </a:schemeClr>
              </a:solidFill>
              <a:ln w="9525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68617" rIns="292442" bIns="168617" numCol="1" spcCol="1270" anchor="ctr" anchorCtr="0">
                <a:noAutofit/>
              </a:bodyPr>
              <a:lstStyle/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‒"/>
                </a:pPr>
                <a:endParaRPr lang="fr-FR" sz="1200" kern="1200" dirty="0"/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‒"/>
                </a:pPr>
                <a:r>
                  <a:rPr lang="fr-FR" sz="1200" b="1" kern="1200" dirty="0"/>
                  <a:t>Mme P, Femme, 52 ans 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endParaRPr lang="fr-FR" sz="2100" kern="1200" dirty="0"/>
              </a:p>
            </p:txBody>
          </p:sp>
          <p:sp>
            <p:nvSpPr>
              <p:cNvPr id="7" name="Forme libre : forme 6">
                <a:extLst>
                  <a:ext uri="{FF2B5EF4-FFF2-40B4-BE49-F238E27FC236}">
                    <a16:creationId xmlns:a16="http://schemas.microsoft.com/office/drawing/2014/main" id="{7C02DDCE-E46E-635A-E2C1-FE572136D368}"/>
                  </a:ext>
                </a:extLst>
              </p:cNvPr>
              <p:cNvSpPr/>
              <p:nvPr/>
            </p:nvSpPr>
            <p:spPr>
              <a:xfrm>
                <a:off x="3491879" y="645118"/>
                <a:ext cx="1970139" cy="710357"/>
              </a:xfrm>
              <a:custGeom>
                <a:avLst/>
                <a:gdLst>
                  <a:gd name="connsiteX0" fmla="*/ 0 w 1970139"/>
                  <a:gd name="connsiteY0" fmla="*/ 191162 h 1146952"/>
                  <a:gd name="connsiteX1" fmla="*/ 191162 w 1970139"/>
                  <a:gd name="connsiteY1" fmla="*/ 0 h 1146952"/>
                  <a:gd name="connsiteX2" fmla="*/ 1778977 w 1970139"/>
                  <a:gd name="connsiteY2" fmla="*/ 0 h 1146952"/>
                  <a:gd name="connsiteX3" fmla="*/ 1970139 w 1970139"/>
                  <a:gd name="connsiteY3" fmla="*/ 191162 h 1146952"/>
                  <a:gd name="connsiteX4" fmla="*/ 1970139 w 1970139"/>
                  <a:gd name="connsiteY4" fmla="*/ 955790 h 1146952"/>
                  <a:gd name="connsiteX5" fmla="*/ 1778977 w 1970139"/>
                  <a:gd name="connsiteY5" fmla="*/ 1146952 h 1146952"/>
                  <a:gd name="connsiteX6" fmla="*/ 191162 w 1970139"/>
                  <a:gd name="connsiteY6" fmla="*/ 1146952 h 1146952"/>
                  <a:gd name="connsiteX7" fmla="*/ 0 w 1970139"/>
                  <a:gd name="connsiteY7" fmla="*/ 955790 h 1146952"/>
                  <a:gd name="connsiteX8" fmla="*/ 0 w 1970139"/>
                  <a:gd name="connsiteY8" fmla="*/ 191162 h 1146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70139" h="1146952">
                    <a:moveTo>
                      <a:pt x="0" y="191162"/>
                    </a:moveTo>
                    <a:cubicBezTo>
                      <a:pt x="0" y="85586"/>
                      <a:pt x="85586" y="0"/>
                      <a:pt x="191162" y="0"/>
                    </a:cubicBezTo>
                    <a:lnTo>
                      <a:pt x="1778977" y="0"/>
                    </a:lnTo>
                    <a:cubicBezTo>
                      <a:pt x="1884553" y="0"/>
                      <a:pt x="1970139" y="85586"/>
                      <a:pt x="1970139" y="191162"/>
                    </a:cubicBezTo>
                    <a:lnTo>
                      <a:pt x="1970139" y="955790"/>
                    </a:lnTo>
                    <a:cubicBezTo>
                      <a:pt x="1970139" y="1061366"/>
                      <a:pt x="1884553" y="1146952"/>
                      <a:pt x="1778977" y="1146952"/>
                    </a:cubicBezTo>
                    <a:lnTo>
                      <a:pt x="191162" y="1146952"/>
                    </a:lnTo>
                    <a:cubicBezTo>
                      <a:pt x="85586" y="1146952"/>
                      <a:pt x="0" y="1061366"/>
                      <a:pt x="0" y="955790"/>
                    </a:cubicBezTo>
                    <a:lnTo>
                      <a:pt x="0" y="191162"/>
                    </a:lnTo>
                    <a:close/>
                  </a:path>
                </a:pathLst>
              </a:custGeom>
              <a:solidFill>
                <a:srgbClr val="C0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4090" tIns="75040" rIns="94090" bIns="75040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None/>
                </a:pPr>
                <a:r>
                  <a:rPr lang="fr-FR" sz="1000" b="1" kern="1200" dirty="0"/>
                  <a:t>PATIENTE</a:t>
                </a:r>
              </a:p>
            </p:txBody>
          </p:sp>
          <p:sp>
            <p:nvSpPr>
              <p:cNvPr id="8" name="Forme libre : forme 7">
                <a:extLst>
                  <a:ext uri="{FF2B5EF4-FFF2-40B4-BE49-F238E27FC236}">
                    <a16:creationId xmlns:a16="http://schemas.microsoft.com/office/drawing/2014/main" id="{90FE7BB1-445B-D5A3-75F0-A23BE363141D}"/>
                  </a:ext>
                </a:extLst>
              </p:cNvPr>
              <p:cNvSpPr/>
              <p:nvPr/>
            </p:nvSpPr>
            <p:spPr>
              <a:xfrm>
                <a:off x="5517421" y="1355475"/>
                <a:ext cx="3499049" cy="1343046"/>
              </a:xfrm>
              <a:custGeom>
                <a:avLst/>
                <a:gdLst>
                  <a:gd name="connsiteX0" fmla="*/ 195301 w 1171781"/>
                  <a:gd name="connsiteY0" fmla="*/ 0 h 3499049"/>
                  <a:gd name="connsiteX1" fmla="*/ 976480 w 1171781"/>
                  <a:gd name="connsiteY1" fmla="*/ 0 h 3499049"/>
                  <a:gd name="connsiteX2" fmla="*/ 1171781 w 1171781"/>
                  <a:gd name="connsiteY2" fmla="*/ 195301 h 3499049"/>
                  <a:gd name="connsiteX3" fmla="*/ 1171781 w 1171781"/>
                  <a:gd name="connsiteY3" fmla="*/ 3499049 h 3499049"/>
                  <a:gd name="connsiteX4" fmla="*/ 1171781 w 1171781"/>
                  <a:gd name="connsiteY4" fmla="*/ 3499049 h 3499049"/>
                  <a:gd name="connsiteX5" fmla="*/ 0 w 1171781"/>
                  <a:gd name="connsiteY5" fmla="*/ 3499049 h 3499049"/>
                  <a:gd name="connsiteX6" fmla="*/ 0 w 1171781"/>
                  <a:gd name="connsiteY6" fmla="*/ 3499049 h 3499049"/>
                  <a:gd name="connsiteX7" fmla="*/ 0 w 1171781"/>
                  <a:gd name="connsiteY7" fmla="*/ 195301 h 3499049"/>
                  <a:gd name="connsiteX8" fmla="*/ 195301 w 1171781"/>
                  <a:gd name="connsiteY8" fmla="*/ 0 h 3499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1781" h="3499049">
                    <a:moveTo>
                      <a:pt x="1171781" y="583187"/>
                    </a:moveTo>
                    <a:lnTo>
                      <a:pt x="1171781" y="2915862"/>
                    </a:lnTo>
                    <a:cubicBezTo>
                      <a:pt x="1171781" y="3237948"/>
                      <a:pt x="1142499" y="3499049"/>
                      <a:pt x="1106378" y="3499049"/>
                    </a:cubicBezTo>
                    <a:lnTo>
                      <a:pt x="0" y="3499049"/>
                    </a:lnTo>
                    <a:lnTo>
                      <a:pt x="0" y="349904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6378" y="0"/>
                    </a:lnTo>
                    <a:cubicBezTo>
                      <a:pt x="1142499" y="0"/>
                      <a:pt x="1171781" y="261101"/>
                      <a:pt x="1171781" y="583187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  <a:alpha val="90000"/>
                </a:schemeClr>
              </a:solidFill>
              <a:ln w="9525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3">
                  <a:tint val="40000"/>
                  <a:alpha val="90000"/>
                  <a:hueOff val="-1112107"/>
                  <a:satOff val="-14064"/>
                  <a:lumOff val="-601"/>
                  <a:alphaOff val="0"/>
                </a:schemeClr>
              </a:lnRef>
              <a:fillRef idx="1">
                <a:schemeClr val="accent3">
                  <a:tint val="40000"/>
                  <a:alpha val="90000"/>
                  <a:hueOff val="-1112107"/>
                  <a:satOff val="-14064"/>
                  <a:lumOff val="-601"/>
                  <a:alphaOff val="0"/>
                </a:schemeClr>
              </a:fillRef>
              <a:effectRef idx="0">
                <a:schemeClr val="accent3">
                  <a:tint val="40000"/>
                  <a:alpha val="90000"/>
                  <a:hueOff val="-1112107"/>
                  <a:satOff val="-14064"/>
                  <a:lumOff val="-601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81027" rIns="304852" bIns="181027" numCol="1" spcCol="1270" anchor="ctr" anchorCtr="0">
                <a:noAutofit/>
              </a:bodyPr>
              <a:lstStyle/>
              <a:p>
                <a:pPr marL="57150" lvl="1" indent="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None/>
                </a:pPr>
                <a:endParaRPr lang="fr-FR" sz="500" kern="1200" dirty="0"/>
              </a:p>
              <a:p>
                <a:pPr marL="171450" lvl="1" indent="-171450" algn="just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∟"/>
                  <a:tabLst/>
                </a:pPr>
                <a:r>
                  <a:rPr lang="fr-FR" sz="900" kern="1200" dirty="0"/>
                  <a:t>Adressée au SAU par un </a:t>
                </a:r>
                <a:r>
                  <a:rPr lang="fr-FR" sz="900" b="1" kern="1200" dirty="0"/>
                  <a:t>gastro-entérologue</a:t>
                </a:r>
                <a:r>
                  <a:rPr lang="fr-FR" sz="900" kern="1200" dirty="0"/>
                  <a:t> pour prise en charge anémie : </a:t>
                </a:r>
                <a:r>
                  <a:rPr lang="fr-FR" sz="900" kern="1200" dirty="0" err="1"/>
                  <a:t>Hb</a:t>
                </a:r>
                <a:r>
                  <a:rPr lang="fr-FR" sz="900" kern="1200" dirty="0"/>
                  <a:t> à 6,4/</a:t>
                </a:r>
                <a:r>
                  <a:rPr lang="fr-FR" sz="900" kern="1200" dirty="0" err="1"/>
                  <a:t>dL</a:t>
                </a:r>
                <a:r>
                  <a:rPr lang="fr-FR" sz="900" kern="1200" dirty="0"/>
                  <a:t>, assez bien tolérée</a:t>
                </a:r>
              </a:p>
              <a:p>
                <a:pPr marL="171450" lvl="1" indent="-171450" algn="just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∟"/>
                  <a:tabLst/>
                </a:pPr>
                <a:r>
                  <a:rPr lang="fr-FR" sz="900" b="1" kern="1200" dirty="0"/>
                  <a:t>Pas de bilan martial</a:t>
                </a:r>
                <a:endParaRPr lang="fr-FR" sz="900" kern="1200" dirty="0"/>
              </a:p>
              <a:p>
                <a:pPr marL="171450" lvl="1" indent="-171450" algn="just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∟"/>
                  <a:tabLst/>
                </a:pPr>
                <a:r>
                  <a:rPr lang="fr-FR" sz="900" kern="1200" dirty="0"/>
                  <a:t>Groupe sanguin : </a:t>
                </a:r>
                <a:r>
                  <a:rPr lang="fr-FR" sz="900" b="1" kern="1200" dirty="0"/>
                  <a:t>O </a:t>
                </a:r>
                <a:r>
                  <a:rPr lang="fr-FR" sz="900" b="1" kern="1200" dirty="0" err="1"/>
                  <a:t>RH:1</a:t>
                </a:r>
                <a:r>
                  <a:rPr lang="fr-FR" sz="900" kern="1200" dirty="0"/>
                  <a:t>, phénotypes RH: ,-2, -3, 4, </a:t>
                </a:r>
                <a:r>
                  <a:rPr lang="fr-FR" sz="900" kern="1200" dirty="0" err="1"/>
                  <a:t>5,KEL</a:t>
                </a:r>
                <a:r>
                  <a:rPr lang="fr-FR" sz="900" kern="1200" dirty="0"/>
                  <a:t>: -1</a:t>
                </a:r>
              </a:p>
              <a:p>
                <a:pPr marL="171450" lvl="1" indent="-171450" algn="just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∟"/>
                  <a:tabLst/>
                </a:pPr>
                <a:r>
                  <a:rPr lang="fr-FR" sz="900" kern="1200" dirty="0"/>
                  <a:t>Notion d’allergie (corticoïdes) et de </a:t>
                </a:r>
                <a:r>
                  <a:rPr lang="fr-FR" sz="900" b="1" kern="1200" dirty="0"/>
                  <a:t>tumeur pelvienne </a:t>
                </a:r>
                <a:r>
                  <a:rPr lang="fr-FR" sz="900" kern="1200" dirty="0"/>
                  <a:t>suspecte, devant être PEC chirurgicalement à Paris : transfusion « prophylactique ».</a:t>
                </a:r>
                <a:endParaRPr lang="fr-FR" sz="500" kern="1200" dirty="0"/>
              </a:p>
              <a:p>
                <a:pPr marL="57150" lvl="1" indent="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‒"/>
                </a:pPr>
                <a:endParaRPr lang="fr-FR" sz="500" kern="1200" dirty="0"/>
              </a:p>
            </p:txBody>
          </p:sp>
          <p:sp>
            <p:nvSpPr>
              <p:cNvPr id="9" name="Forme libre : forme 8">
                <a:extLst>
                  <a:ext uri="{FF2B5EF4-FFF2-40B4-BE49-F238E27FC236}">
                    <a16:creationId xmlns:a16="http://schemas.microsoft.com/office/drawing/2014/main" id="{8C3B9357-8AC5-F51C-C390-197282A7745F}"/>
                  </a:ext>
                </a:extLst>
              </p:cNvPr>
              <p:cNvSpPr/>
              <p:nvPr/>
            </p:nvSpPr>
            <p:spPr>
              <a:xfrm>
                <a:off x="3470567" y="1469549"/>
                <a:ext cx="1968215" cy="1146952"/>
              </a:xfrm>
              <a:custGeom>
                <a:avLst/>
                <a:gdLst>
                  <a:gd name="connsiteX0" fmla="*/ 0 w 1968215"/>
                  <a:gd name="connsiteY0" fmla="*/ 191162 h 1146952"/>
                  <a:gd name="connsiteX1" fmla="*/ 191162 w 1968215"/>
                  <a:gd name="connsiteY1" fmla="*/ 0 h 1146952"/>
                  <a:gd name="connsiteX2" fmla="*/ 1777053 w 1968215"/>
                  <a:gd name="connsiteY2" fmla="*/ 0 h 1146952"/>
                  <a:gd name="connsiteX3" fmla="*/ 1968215 w 1968215"/>
                  <a:gd name="connsiteY3" fmla="*/ 191162 h 1146952"/>
                  <a:gd name="connsiteX4" fmla="*/ 1968215 w 1968215"/>
                  <a:gd name="connsiteY4" fmla="*/ 955790 h 1146952"/>
                  <a:gd name="connsiteX5" fmla="*/ 1777053 w 1968215"/>
                  <a:gd name="connsiteY5" fmla="*/ 1146952 h 1146952"/>
                  <a:gd name="connsiteX6" fmla="*/ 191162 w 1968215"/>
                  <a:gd name="connsiteY6" fmla="*/ 1146952 h 1146952"/>
                  <a:gd name="connsiteX7" fmla="*/ 0 w 1968215"/>
                  <a:gd name="connsiteY7" fmla="*/ 955790 h 1146952"/>
                  <a:gd name="connsiteX8" fmla="*/ 0 w 1968215"/>
                  <a:gd name="connsiteY8" fmla="*/ 191162 h 1146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8215" h="1146952">
                    <a:moveTo>
                      <a:pt x="0" y="191162"/>
                    </a:moveTo>
                    <a:cubicBezTo>
                      <a:pt x="0" y="85586"/>
                      <a:pt x="85586" y="0"/>
                      <a:pt x="191162" y="0"/>
                    </a:cubicBezTo>
                    <a:lnTo>
                      <a:pt x="1777053" y="0"/>
                    </a:lnTo>
                    <a:cubicBezTo>
                      <a:pt x="1882629" y="0"/>
                      <a:pt x="1968215" y="85586"/>
                      <a:pt x="1968215" y="191162"/>
                    </a:cubicBezTo>
                    <a:lnTo>
                      <a:pt x="1968215" y="955790"/>
                    </a:lnTo>
                    <a:cubicBezTo>
                      <a:pt x="1968215" y="1061366"/>
                      <a:pt x="1882629" y="1146952"/>
                      <a:pt x="1777053" y="1146952"/>
                    </a:cubicBezTo>
                    <a:lnTo>
                      <a:pt x="191162" y="1146952"/>
                    </a:lnTo>
                    <a:cubicBezTo>
                      <a:pt x="85586" y="1146952"/>
                      <a:pt x="0" y="1061366"/>
                      <a:pt x="0" y="955790"/>
                    </a:cubicBezTo>
                    <a:lnTo>
                      <a:pt x="0" y="191162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-1178891"/>
                  <a:satOff val="-9333"/>
                  <a:lumOff val="2941"/>
                  <a:alphaOff val="0"/>
                </a:schemeClr>
              </a:fillRef>
              <a:effectRef idx="0">
                <a:schemeClr val="accent3">
                  <a:hueOff val="-1178891"/>
                  <a:satOff val="-9333"/>
                  <a:lumOff val="294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4090" tIns="75040" rIns="94090" bIns="75040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000" b="1" kern="1200" dirty="0"/>
                  <a:t>Le 06/11/2024</a:t>
                </a:r>
              </a:p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000" b="1" dirty="0"/>
                  <a:t>à</a:t>
                </a:r>
                <a:r>
                  <a:rPr lang="fr-FR" sz="1000" b="1" kern="1200" dirty="0"/>
                  <a:t> 15H06</a:t>
                </a:r>
              </a:p>
            </p:txBody>
          </p:sp>
          <p:sp>
            <p:nvSpPr>
              <p:cNvPr id="10" name="Forme libre : forme 9">
                <a:extLst>
                  <a:ext uri="{FF2B5EF4-FFF2-40B4-BE49-F238E27FC236}">
                    <a16:creationId xmlns:a16="http://schemas.microsoft.com/office/drawing/2014/main" id="{8B1A7B0C-203C-D1BF-0E23-088A0ECB00AB}"/>
                  </a:ext>
                </a:extLst>
              </p:cNvPr>
              <p:cNvSpPr/>
              <p:nvPr/>
            </p:nvSpPr>
            <p:spPr>
              <a:xfrm>
                <a:off x="5492011" y="2818406"/>
                <a:ext cx="3502469" cy="1355104"/>
              </a:xfrm>
              <a:custGeom>
                <a:avLst/>
                <a:gdLst>
                  <a:gd name="connsiteX0" fmla="*/ 152930 w 917561"/>
                  <a:gd name="connsiteY0" fmla="*/ 0 h 3502469"/>
                  <a:gd name="connsiteX1" fmla="*/ 764631 w 917561"/>
                  <a:gd name="connsiteY1" fmla="*/ 0 h 3502469"/>
                  <a:gd name="connsiteX2" fmla="*/ 917561 w 917561"/>
                  <a:gd name="connsiteY2" fmla="*/ 152930 h 3502469"/>
                  <a:gd name="connsiteX3" fmla="*/ 917561 w 917561"/>
                  <a:gd name="connsiteY3" fmla="*/ 3502469 h 3502469"/>
                  <a:gd name="connsiteX4" fmla="*/ 917561 w 917561"/>
                  <a:gd name="connsiteY4" fmla="*/ 3502469 h 3502469"/>
                  <a:gd name="connsiteX5" fmla="*/ 0 w 917561"/>
                  <a:gd name="connsiteY5" fmla="*/ 3502469 h 3502469"/>
                  <a:gd name="connsiteX6" fmla="*/ 0 w 917561"/>
                  <a:gd name="connsiteY6" fmla="*/ 3502469 h 3502469"/>
                  <a:gd name="connsiteX7" fmla="*/ 0 w 917561"/>
                  <a:gd name="connsiteY7" fmla="*/ 152930 h 3502469"/>
                  <a:gd name="connsiteX8" fmla="*/ 152930 w 917561"/>
                  <a:gd name="connsiteY8" fmla="*/ 0 h 350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7561" h="3502469">
                    <a:moveTo>
                      <a:pt x="917561" y="583757"/>
                    </a:moveTo>
                    <a:lnTo>
                      <a:pt x="917561" y="2918712"/>
                    </a:lnTo>
                    <a:cubicBezTo>
                      <a:pt x="917561" y="3241112"/>
                      <a:pt x="899624" y="3502469"/>
                      <a:pt x="877497" y="3502469"/>
                    </a:cubicBezTo>
                    <a:lnTo>
                      <a:pt x="0" y="3502469"/>
                    </a:lnTo>
                    <a:lnTo>
                      <a:pt x="0" y="350246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77497" y="0"/>
                    </a:lnTo>
                    <a:cubicBezTo>
                      <a:pt x="899624" y="0"/>
                      <a:pt x="917561" y="261357"/>
                      <a:pt x="917561" y="583757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  <a:alpha val="90000"/>
                </a:schemeClr>
              </a:solidFill>
              <a:ln w="9525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3">
                  <a:tint val="40000"/>
                  <a:alpha val="90000"/>
                  <a:hueOff val="-2224214"/>
                  <a:satOff val="-28128"/>
                  <a:lumOff val="-1202"/>
                  <a:alphaOff val="0"/>
                </a:schemeClr>
              </a:lnRef>
              <a:fillRef idx="1">
                <a:schemeClr val="accent3">
                  <a:tint val="40000"/>
                  <a:alpha val="90000"/>
                  <a:hueOff val="-2224214"/>
                  <a:satOff val="-28128"/>
                  <a:lumOff val="-1202"/>
                  <a:alphaOff val="0"/>
                </a:schemeClr>
              </a:fillRef>
              <a:effectRef idx="0">
                <a:schemeClr val="accent3">
                  <a:tint val="40000"/>
                  <a:alpha val="90000"/>
                  <a:hueOff val="-2224214"/>
                  <a:satOff val="-28128"/>
                  <a:lumOff val="-1202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68617" rIns="292442" bIns="168618" numCol="1" spcCol="1270" anchor="t" anchorCtr="0">
                <a:noAutofit/>
              </a:bodyPr>
              <a:lstStyle/>
              <a:p>
                <a:pPr marL="0" lvl="1" indent="0" algn="just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None/>
                </a:pPr>
                <a:r>
                  <a:rPr lang="fr-FR" sz="1100" kern="1200" dirty="0"/>
                  <a:t>Hospitalisation en secteur post urgences en attente lit d’aval, et prise en charge transfusionnelle  : </a:t>
                </a:r>
              </a:p>
            </p:txBody>
          </p:sp>
          <p:sp>
            <p:nvSpPr>
              <p:cNvPr id="11" name="Forme libre : forme 10">
                <a:extLst>
                  <a:ext uri="{FF2B5EF4-FFF2-40B4-BE49-F238E27FC236}">
                    <a16:creationId xmlns:a16="http://schemas.microsoft.com/office/drawing/2014/main" id="{24C00C5C-4C57-553A-D9C9-A7AE412B16BD}"/>
                  </a:ext>
                </a:extLst>
              </p:cNvPr>
              <p:cNvSpPr/>
              <p:nvPr/>
            </p:nvSpPr>
            <p:spPr>
              <a:xfrm>
                <a:off x="3468643" y="2914020"/>
                <a:ext cx="1970139" cy="1146952"/>
              </a:xfrm>
              <a:custGeom>
                <a:avLst/>
                <a:gdLst>
                  <a:gd name="connsiteX0" fmla="*/ 0 w 1970139"/>
                  <a:gd name="connsiteY0" fmla="*/ 191162 h 1146952"/>
                  <a:gd name="connsiteX1" fmla="*/ 191162 w 1970139"/>
                  <a:gd name="connsiteY1" fmla="*/ 0 h 1146952"/>
                  <a:gd name="connsiteX2" fmla="*/ 1778977 w 1970139"/>
                  <a:gd name="connsiteY2" fmla="*/ 0 h 1146952"/>
                  <a:gd name="connsiteX3" fmla="*/ 1970139 w 1970139"/>
                  <a:gd name="connsiteY3" fmla="*/ 191162 h 1146952"/>
                  <a:gd name="connsiteX4" fmla="*/ 1970139 w 1970139"/>
                  <a:gd name="connsiteY4" fmla="*/ 955790 h 1146952"/>
                  <a:gd name="connsiteX5" fmla="*/ 1778977 w 1970139"/>
                  <a:gd name="connsiteY5" fmla="*/ 1146952 h 1146952"/>
                  <a:gd name="connsiteX6" fmla="*/ 191162 w 1970139"/>
                  <a:gd name="connsiteY6" fmla="*/ 1146952 h 1146952"/>
                  <a:gd name="connsiteX7" fmla="*/ 0 w 1970139"/>
                  <a:gd name="connsiteY7" fmla="*/ 955790 h 1146952"/>
                  <a:gd name="connsiteX8" fmla="*/ 0 w 1970139"/>
                  <a:gd name="connsiteY8" fmla="*/ 191162 h 1146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70139" h="1146952">
                    <a:moveTo>
                      <a:pt x="0" y="191162"/>
                    </a:moveTo>
                    <a:cubicBezTo>
                      <a:pt x="0" y="85586"/>
                      <a:pt x="85586" y="0"/>
                      <a:pt x="191162" y="0"/>
                    </a:cubicBezTo>
                    <a:lnTo>
                      <a:pt x="1778977" y="0"/>
                    </a:lnTo>
                    <a:cubicBezTo>
                      <a:pt x="1884553" y="0"/>
                      <a:pt x="1970139" y="85586"/>
                      <a:pt x="1970139" y="191162"/>
                    </a:cubicBezTo>
                    <a:lnTo>
                      <a:pt x="1970139" y="955790"/>
                    </a:lnTo>
                    <a:cubicBezTo>
                      <a:pt x="1970139" y="1061366"/>
                      <a:pt x="1884553" y="1146952"/>
                      <a:pt x="1778977" y="1146952"/>
                    </a:cubicBezTo>
                    <a:lnTo>
                      <a:pt x="191162" y="1146952"/>
                    </a:lnTo>
                    <a:cubicBezTo>
                      <a:pt x="85586" y="1146952"/>
                      <a:pt x="0" y="1061366"/>
                      <a:pt x="0" y="955790"/>
                    </a:cubicBezTo>
                    <a:lnTo>
                      <a:pt x="0" y="191162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-2357783"/>
                  <a:satOff val="-18666"/>
                  <a:lumOff val="5882"/>
                  <a:alphaOff val="0"/>
                </a:schemeClr>
              </a:fillRef>
              <a:effectRef idx="0">
                <a:schemeClr val="accent3">
                  <a:hueOff val="-2357783"/>
                  <a:satOff val="-18666"/>
                  <a:lumOff val="588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4090" tIns="75040" rIns="94090" bIns="75040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000" b="1" kern="1200" dirty="0"/>
                  <a:t>Le 07/11/2024</a:t>
                </a:r>
              </a:p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000" b="1" dirty="0"/>
                  <a:t>à</a:t>
                </a:r>
                <a:r>
                  <a:rPr lang="fr-FR" sz="1000" b="1" kern="1200" dirty="0"/>
                  <a:t> 00H49 </a:t>
                </a:r>
              </a:p>
            </p:txBody>
          </p:sp>
        </p:grp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FEE8F0FF-7146-CED8-9AAB-FAD5C9904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66455" y="3819305"/>
              <a:ext cx="2117544" cy="600195"/>
            </a:xfrm>
            <a:prstGeom prst="rect">
              <a:avLst/>
            </a:prstGeom>
          </p:spPr>
        </p:pic>
      </p:grpSp>
      <p:sp>
        <p:nvSpPr>
          <p:cNvPr id="18" name="Flèche : bas 17">
            <a:extLst>
              <a:ext uri="{FF2B5EF4-FFF2-40B4-BE49-F238E27FC236}">
                <a16:creationId xmlns:a16="http://schemas.microsoft.com/office/drawing/2014/main" id="{33D01A98-567B-9350-3749-CD1E27A58A86}"/>
              </a:ext>
            </a:extLst>
          </p:cNvPr>
          <p:cNvSpPr/>
          <p:nvPr/>
        </p:nvSpPr>
        <p:spPr>
          <a:xfrm>
            <a:off x="3924816" y="2938007"/>
            <a:ext cx="135131" cy="62643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3798C08C-4BAE-1E7E-F7AF-88E9C91AA69C}"/>
              </a:ext>
            </a:extLst>
          </p:cNvPr>
          <p:cNvSpPr txBox="1">
            <a:spLocks/>
          </p:cNvSpPr>
          <p:nvPr/>
        </p:nvSpPr>
        <p:spPr>
          <a:xfrm>
            <a:off x="1979712" y="125362"/>
            <a:ext cx="5848925" cy="6838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rgbClr val="23393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erstadt" panose="020B0004020202020204" pitchFamily="34" charset="0"/>
                <a:ea typeface="Syne Bold" pitchFamily="34" charset="-122"/>
              </a:defRPr>
            </a:lvl1pPr>
          </a:lstStyle>
          <a:p>
            <a:pPr algn="ctr"/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INCOMPATIBILITE IMMUNOLOGIQUE ABO</a:t>
            </a: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718D71E-8587-9270-5808-772AE5C10182}"/>
              </a:ext>
            </a:extLst>
          </p:cNvPr>
          <p:cNvGrpSpPr/>
          <p:nvPr/>
        </p:nvGrpSpPr>
        <p:grpSpPr>
          <a:xfrm>
            <a:off x="395536" y="1386448"/>
            <a:ext cx="2432063" cy="2193414"/>
            <a:chOff x="395536" y="1386448"/>
            <a:chExt cx="2432063" cy="2161970"/>
          </a:xfrm>
        </p:grpSpPr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13B9D885-6BD4-EFDB-BEB6-C789E105E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4868FD"/>
                </a:clrFrom>
                <a:clrTo>
                  <a:srgbClr val="4868FD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alphaModFix amt="35000"/>
            </a:blip>
            <a:srcRect l="17296" r="20363"/>
            <a:stretch/>
          </p:blipFill>
          <p:spPr>
            <a:xfrm>
              <a:off x="459484" y="1386448"/>
              <a:ext cx="2368115" cy="1989560"/>
            </a:xfrm>
            <a:prstGeom prst="rect">
              <a:avLst/>
            </a:prstGeom>
          </p:spPr>
        </p:pic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218CCBF9-DEB3-151F-9E7C-B275AF78579C}"/>
                </a:ext>
              </a:extLst>
            </p:cNvPr>
            <p:cNvSpPr txBox="1"/>
            <p:nvPr/>
          </p:nvSpPr>
          <p:spPr>
            <a:xfrm>
              <a:off x="844340" y="2870614"/>
              <a:ext cx="189757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8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PRESCRIPTION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33" name="Graphique 32" descr="Cône de signalisation avec un remplissage uni">
              <a:extLst>
                <a:ext uri="{FF2B5EF4-FFF2-40B4-BE49-F238E27FC236}">
                  <a16:creationId xmlns:a16="http://schemas.microsoft.com/office/drawing/2014/main" id="{31F80454-BA75-478F-E4D4-F3C042BB5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5536" y="3017425"/>
              <a:ext cx="530993" cy="5309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3926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B33E195-1514-72E6-F56F-6E338E920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847A-6169-40ED-8326-7739AD76DDB1}" type="slidenum">
              <a:rPr lang="fr-FR" smtClean="0"/>
              <a:t>3</a:t>
            </a:fld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2F8A2E27-0E5A-00FE-B8C9-32ED39A2D431}"/>
              </a:ext>
            </a:extLst>
          </p:cNvPr>
          <p:cNvSpPr/>
          <p:nvPr/>
        </p:nvSpPr>
        <p:spPr>
          <a:xfrm>
            <a:off x="4231782" y="987574"/>
            <a:ext cx="4228650" cy="917561"/>
          </a:xfrm>
          <a:custGeom>
            <a:avLst/>
            <a:gdLst>
              <a:gd name="connsiteX0" fmla="*/ 152930 w 917561"/>
              <a:gd name="connsiteY0" fmla="*/ 0 h 3502469"/>
              <a:gd name="connsiteX1" fmla="*/ 764631 w 917561"/>
              <a:gd name="connsiteY1" fmla="*/ 0 h 3502469"/>
              <a:gd name="connsiteX2" fmla="*/ 917561 w 917561"/>
              <a:gd name="connsiteY2" fmla="*/ 152930 h 3502469"/>
              <a:gd name="connsiteX3" fmla="*/ 917561 w 917561"/>
              <a:gd name="connsiteY3" fmla="*/ 3502469 h 3502469"/>
              <a:gd name="connsiteX4" fmla="*/ 917561 w 917561"/>
              <a:gd name="connsiteY4" fmla="*/ 3502469 h 3502469"/>
              <a:gd name="connsiteX5" fmla="*/ 0 w 917561"/>
              <a:gd name="connsiteY5" fmla="*/ 3502469 h 3502469"/>
              <a:gd name="connsiteX6" fmla="*/ 0 w 917561"/>
              <a:gd name="connsiteY6" fmla="*/ 3502469 h 3502469"/>
              <a:gd name="connsiteX7" fmla="*/ 0 w 917561"/>
              <a:gd name="connsiteY7" fmla="*/ 152930 h 3502469"/>
              <a:gd name="connsiteX8" fmla="*/ 152930 w 917561"/>
              <a:gd name="connsiteY8" fmla="*/ 0 h 350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7561" h="3502469">
                <a:moveTo>
                  <a:pt x="917561" y="583757"/>
                </a:moveTo>
                <a:lnTo>
                  <a:pt x="917561" y="2918712"/>
                </a:lnTo>
                <a:cubicBezTo>
                  <a:pt x="917561" y="3241112"/>
                  <a:pt x="899624" y="3502469"/>
                  <a:pt x="877497" y="3502469"/>
                </a:cubicBezTo>
                <a:lnTo>
                  <a:pt x="0" y="3502469"/>
                </a:lnTo>
                <a:lnTo>
                  <a:pt x="0" y="3502469"/>
                </a:lnTo>
                <a:lnTo>
                  <a:pt x="0" y="0"/>
                </a:lnTo>
                <a:lnTo>
                  <a:pt x="0" y="0"/>
                </a:lnTo>
                <a:lnTo>
                  <a:pt x="877497" y="0"/>
                </a:lnTo>
                <a:cubicBezTo>
                  <a:pt x="899624" y="0"/>
                  <a:pt x="917561" y="261357"/>
                  <a:pt x="917561" y="58375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68617" rIns="292442" bIns="168617" numCol="1" spcCol="1270" anchor="ctr" anchorCtr="0">
            <a:noAutofit/>
          </a:bodyPr>
          <a:lstStyle/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∟"/>
            </a:pPr>
            <a:r>
              <a:rPr lang="fr-FR" sz="1000" dirty="0" err="1"/>
              <a:t>10H34</a:t>
            </a:r>
            <a:r>
              <a:rPr lang="fr-FR" sz="1000" dirty="0"/>
              <a:t> : Prescription DPI pour Me P de 1 CGR ; </a:t>
            </a:r>
            <a:r>
              <a:rPr lang="fr-FR" sz="1000" dirty="0" err="1"/>
              <a:t>Num</a:t>
            </a:r>
            <a:r>
              <a:rPr lang="fr-FR" sz="1000" dirty="0"/>
              <a:t> le 10 : si </a:t>
            </a:r>
            <a:r>
              <a:rPr lang="fr-FR" sz="1000" dirty="0" err="1"/>
              <a:t>Hb</a:t>
            </a:r>
            <a:r>
              <a:rPr lang="fr-FR" sz="1000" dirty="0"/>
              <a:t> &gt; 9g/</a:t>
            </a:r>
            <a:r>
              <a:rPr lang="fr-FR" sz="1000" dirty="0" err="1"/>
              <a:t>dL</a:t>
            </a:r>
            <a:r>
              <a:rPr lang="fr-FR" sz="1000" dirty="0"/>
              <a:t> : sortie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∟"/>
            </a:pPr>
            <a:r>
              <a:rPr lang="fr-FR" sz="1000" dirty="0" err="1"/>
              <a:t>14H00</a:t>
            </a:r>
            <a:r>
              <a:rPr lang="fr-FR" sz="1000" dirty="0"/>
              <a:t> : </a:t>
            </a:r>
            <a:r>
              <a:rPr lang="fr-FR" sz="1000" dirty="0" err="1"/>
              <a:t>Hb</a:t>
            </a:r>
            <a:r>
              <a:rPr lang="fr-FR" sz="1000" dirty="0"/>
              <a:t> 8,4g/</a:t>
            </a:r>
            <a:r>
              <a:rPr lang="fr-FR" sz="1000" dirty="0" err="1"/>
              <a:t>dL</a:t>
            </a:r>
            <a:r>
              <a:rPr lang="fr-FR" sz="1000" dirty="0"/>
              <a:t> ; envoi du bon de </a:t>
            </a:r>
            <a:r>
              <a:rPr lang="fr-FR" sz="1000" dirty="0">
                <a:solidFill>
                  <a:schemeClr val="bg2">
                    <a:lumMod val="75000"/>
                  </a:schemeClr>
                </a:solidFill>
              </a:rPr>
              <a:t>commande</a:t>
            </a:r>
            <a:r>
              <a:rPr lang="fr-FR" sz="1000" dirty="0"/>
              <a:t> EFS </a:t>
            </a:r>
            <a:r>
              <a:rPr lang="fr-FR" sz="1000" dirty="0">
                <a:solidFill>
                  <a:schemeClr val="bg2">
                    <a:lumMod val="75000"/>
                  </a:schemeClr>
                </a:solidFill>
              </a:rPr>
              <a:t>papier</a:t>
            </a:r>
            <a:r>
              <a:rPr lang="fr-FR" sz="1000" dirty="0">
                <a:solidFill>
                  <a:schemeClr val="accent2"/>
                </a:solidFill>
              </a:rPr>
              <a:t> </a:t>
            </a:r>
            <a:r>
              <a:rPr lang="fr-FR" sz="1000" dirty="0"/>
              <a:t>d’1 CGR ; horaire prévu </a:t>
            </a:r>
            <a:r>
              <a:rPr lang="fr-FR" sz="1000" b="1" dirty="0">
                <a:solidFill>
                  <a:schemeClr val="tx1"/>
                </a:solidFill>
              </a:rPr>
              <a:t>transfusion noté </a:t>
            </a:r>
            <a:r>
              <a:rPr lang="fr-FR" sz="1000" b="1" dirty="0" err="1">
                <a:solidFill>
                  <a:schemeClr val="tx1"/>
                </a:solidFill>
              </a:rPr>
              <a:t>1</a:t>
            </a:r>
            <a:r>
              <a:rPr lang="fr-FR" sz="1000" b="1" dirty="0" err="1"/>
              <a:t>6H00</a:t>
            </a:r>
            <a:r>
              <a:rPr lang="fr-FR" sz="1000" b="1" dirty="0"/>
              <a:t>.</a:t>
            </a:r>
            <a:endParaRPr lang="fr-FR" sz="1000" b="1" kern="1200" dirty="0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7C02DDCE-E46E-635A-E2C1-FE572136D368}"/>
              </a:ext>
            </a:extLst>
          </p:cNvPr>
          <p:cNvSpPr/>
          <p:nvPr/>
        </p:nvSpPr>
        <p:spPr>
          <a:xfrm>
            <a:off x="2946281" y="1098002"/>
            <a:ext cx="1260000" cy="720000"/>
          </a:xfrm>
          <a:custGeom>
            <a:avLst/>
            <a:gdLst>
              <a:gd name="connsiteX0" fmla="*/ 0 w 1970139"/>
              <a:gd name="connsiteY0" fmla="*/ 191162 h 1146952"/>
              <a:gd name="connsiteX1" fmla="*/ 191162 w 1970139"/>
              <a:gd name="connsiteY1" fmla="*/ 0 h 1146952"/>
              <a:gd name="connsiteX2" fmla="*/ 1778977 w 1970139"/>
              <a:gd name="connsiteY2" fmla="*/ 0 h 1146952"/>
              <a:gd name="connsiteX3" fmla="*/ 1970139 w 1970139"/>
              <a:gd name="connsiteY3" fmla="*/ 191162 h 1146952"/>
              <a:gd name="connsiteX4" fmla="*/ 1970139 w 1970139"/>
              <a:gd name="connsiteY4" fmla="*/ 955790 h 1146952"/>
              <a:gd name="connsiteX5" fmla="*/ 1778977 w 1970139"/>
              <a:gd name="connsiteY5" fmla="*/ 1146952 h 1146952"/>
              <a:gd name="connsiteX6" fmla="*/ 191162 w 1970139"/>
              <a:gd name="connsiteY6" fmla="*/ 1146952 h 1146952"/>
              <a:gd name="connsiteX7" fmla="*/ 0 w 1970139"/>
              <a:gd name="connsiteY7" fmla="*/ 955790 h 1146952"/>
              <a:gd name="connsiteX8" fmla="*/ 0 w 1970139"/>
              <a:gd name="connsiteY8" fmla="*/ 191162 h 114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0139" h="1146952">
                <a:moveTo>
                  <a:pt x="0" y="191162"/>
                </a:moveTo>
                <a:cubicBezTo>
                  <a:pt x="0" y="85586"/>
                  <a:pt x="85586" y="0"/>
                  <a:pt x="191162" y="0"/>
                </a:cubicBezTo>
                <a:lnTo>
                  <a:pt x="1778977" y="0"/>
                </a:lnTo>
                <a:cubicBezTo>
                  <a:pt x="1884553" y="0"/>
                  <a:pt x="1970139" y="85586"/>
                  <a:pt x="1970139" y="191162"/>
                </a:cubicBezTo>
                <a:lnTo>
                  <a:pt x="1970139" y="955790"/>
                </a:lnTo>
                <a:cubicBezTo>
                  <a:pt x="1970139" y="1061366"/>
                  <a:pt x="1884553" y="1146952"/>
                  <a:pt x="1778977" y="1146952"/>
                </a:cubicBezTo>
                <a:lnTo>
                  <a:pt x="191162" y="1146952"/>
                </a:lnTo>
                <a:cubicBezTo>
                  <a:pt x="85586" y="1146952"/>
                  <a:pt x="0" y="1061366"/>
                  <a:pt x="0" y="955790"/>
                </a:cubicBezTo>
                <a:lnTo>
                  <a:pt x="0" y="19116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090" tIns="75040" rIns="94090" bIns="7504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fr-FR" sz="1000" b="1" kern="1200" dirty="0">
                <a:solidFill>
                  <a:schemeClr val="tx1"/>
                </a:solidFill>
              </a:rPr>
              <a:t>9/11 : ES</a:t>
            </a: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90FE7BB1-445B-D5A3-75F0-A23BE363141D}"/>
              </a:ext>
            </a:extLst>
          </p:cNvPr>
          <p:cNvSpPr/>
          <p:nvPr/>
        </p:nvSpPr>
        <p:spPr>
          <a:xfrm>
            <a:off x="4226830" y="2002370"/>
            <a:ext cx="4228650" cy="759892"/>
          </a:xfrm>
          <a:custGeom>
            <a:avLst/>
            <a:gdLst>
              <a:gd name="connsiteX0" fmla="*/ 195301 w 1171781"/>
              <a:gd name="connsiteY0" fmla="*/ 0 h 3499049"/>
              <a:gd name="connsiteX1" fmla="*/ 976480 w 1171781"/>
              <a:gd name="connsiteY1" fmla="*/ 0 h 3499049"/>
              <a:gd name="connsiteX2" fmla="*/ 1171781 w 1171781"/>
              <a:gd name="connsiteY2" fmla="*/ 195301 h 3499049"/>
              <a:gd name="connsiteX3" fmla="*/ 1171781 w 1171781"/>
              <a:gd name="connsiteY3" fmla="*/ 3499049 h 3499049"/>
              <a:gd name="connsiteX4" fmla="*/ 1171781 w 1171781"/>
              <a:gd name="connsiteY4" fmla="*/ 3499049 h 3499049"/>
              <a:gd name="connsiteX5" fmla="*/ 0 w 1171781"/>
              <a:gd name="connsiteY5" fmla="*/ 3499049 h 3499049"/>
              <a:gd name="connsiteX6" fmla="*/ 0 w 1171781"/>
              <a:gd name="connsiteY6" fmla="*/ 3499049 h 3499049"/>
              <a:gd name="connsiteX7" fmla="*/ 0 w 1171781"/>
              <a:gd name="connsiteY7" fmla="*/ 195301 h 3499049"/>
              <a:gd name="connsiteX8" fmla="*/ 195301 w 1171781"/>
              <a:gd name="connsiteY8" fmla="*/ 0 h 349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1781" h="3499049">
                <a:moveTo>
                  <a:pt x="1171781" y="583187"/>
                </a:moveTo>
                <a:lnTo>
                  <a:pt x="1171781" y="2915862"/>
                </a:lnTo>
                <a:cubicBezTo>
                  <a:pt x="1171781" y="3237948"/>
                  <a:pt x="1142499" y="3499049"/>
                  <a:pt x="1106378" y="3499049"/>
                </a:cubicBezTo>
                <a:lnTo>
                  <a:pt x="0" y="3499049"/>
                </a:lnTo>
                <a:lnTo>
                  <a:pt x="0" y="3499049"/>
                </a:lnTo>
                <a:lnTo>
                  <a:pt x="0" y="0"/>
                </a:lnTo>
                <a:lnTo>
                  <a:pt x="0" y="0"/>
                </a:lnTo>
                <a:lnTo>
                  <a:pt x="1106378" y="0"/>
                </a:lnTo>
                <a:cubicBezTo>
                  <a:pt x="1142499" y="0"/>
                  <a:pt x="1171781" y="261101"/>
                  <a:pt x="1171781" y="58318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tint val="40000"/>
              <a:alpha val="90000"/>
              <a:hueOff val="-1112107"/>
              <a:satOff val="-14064"/>
              <a:lumOff val="-601"/>
              <a:alphaOff val="0"/>
            </a:schemeClr>
          </a:lnRef>
          <a:fillRef idx="1">
            <a:schemeClr val="accent3">
              <a:tint val="40000"/>
              <a:alpha val="90000"/>
              <a:hueOff val="-1112107"/>
              <a:satOff val="-14064"/>
              <a:lumOff val="-601"/>
              <a:alphaOff val="0"/>
            </a:schemeClr>
          </a:fillRef>
          <a:effectRef idx="0">
            <a:schemeClr val="accent3">
              <a:tint val="40000"/>
              <a:alpha val="90000"/>
              <a:hueOff val="-1112107"/>
              <a:satOff val="-14064"/>
              <a:lumOff val="-60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81027" rIns="304852" bIns="181027" numCol="1" spcCol="1270" anchor="ctr" anchorCtr="0">
            <a:noAutofit/>
          </a:bodyPr>
          <a:lstStyle/>
          <a:p>
            <a:pPr marL="57150" lvl="1" indent="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endParaRPr lang="fr-FR" sz="1000" kern="1200" dirty="0"/>
          </a:p>
          <a:p>
            <a:pPr marL="171450" lvl="1" indent="-1714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→"/>
              <a:tabLst/>
            </a:pPr>
            <a:r>
              <a:rPr lang="fr-FR" sz="1000" dirty="0"/>
              <a:t>Non-conformité : </a:t>
            </a:r>
            <a:r>
              <a:rPr lang="fr-FR" sz="1000" dirty="0">
                <a:solidFill>
                  <a:schemeClr val="bg2">
                    <a:lumMod val="75000"/>
                  </a:schemeClr>
                </a:solidFill>
              </a:rPr>
              <a:t>identité patiente, service, signature du prescripteur : </a:t>
            </a:r>
            <a:r>
              <a:rPr lang="fr-FR" sz="1000" b="1" dirty="0">
                <a:solidFill>
                  <a:schemeClr val="bg2">
                    <a:lumMod val="75000"/>
                  </a:schemeClr>
                </a:solidFill>
              </a:rPr>
              <a:t>absents</a:t>
            </a:r>
            <a:r>
              <a:rPr lang="fr-FR" sz="1000" dirty="0">
                <a:solidFill>
                  <a:schemeClr val="bg2">
                    <a:lumMod val="75000"/>
                  </a:schemeClr>
                </a:solidFill>
              </a:rPr>
              <a:t>.</a:t>
            </a:r>
            <a:r>
              <a:rPr lang="fr-FR" sz="1000" kern="1200" dirty="0"/>
              <a:t>»</a:t>
            </a:r>
          </a:p>
          <a:p>
            <a:pPr marL="685800" lvl="2" indent="-1714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‼"/>
            </a:pPr>
            <a:r>
              <a:rPr lang="fr-FR" sz="1000" dirty="0"/>
              <a:t>EFS demande corrections au coursier.</a:t>
            </a:r>
            <a:endParaRPr lang="fr-FR" sz="1000" kern="1200" dirty="0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8C3B9357-8AC5-F51C-C390-197282A7745F}"/>
              </a:ext>
            </a:extLst>
          </p:cNvPr>
          <p:cNvSpPr/>
          <p:nvPr/>
        </p:nvSpPr>
        <p:spPr>
          <a:xfrm>
            <a:off x="2947817" y="2075569"/>
            <a:ext cx="1260000" cy="720000"/>
          </a:xfrm>
          <a:custGeom>
            <a:avLst/>
            <a:gdLst>
              <a:gd name="connsiteX0" fmla="*/ 0 w 1968215"/>
              <a:gd name="connsiteY0" fmla="*/ 191162 h 1146952"/>
              <a:gd name="connsiteX1" fmla="*/ 191162 w 1968215"/>
              <a:gd name="connsiteY1" fmla="*/ 0 h 1146952"/>
              <a:gd name="connsiteX2" fmla="*/ 1777053 w 1968215"/>
              <a:gd name="connsiteY2" fmla="*/ 0 h 1146952"/>
              <a:gd name="connsiteX3" fmla="*/ 1968215 w 1968215"/>
              <a:gd name="connsiteY3" fmla="*/ 191162 h 1146952"/>
              <a:gd name="connsiteX4" fmla="*/ 1968215 w 1968215"/>
              <a:gd name="connsiteY4" fmla="*/ 955790 h 1146952"/>
              <a:gd name="connsiteX5" fmla="*/ 1777053 w 1968215"/>
              <a:gd name="connsiteY5" fmla="*/ 1146952 h 1146952"/>
              <a:gd name="connsiteX6" fmla="*/ 191162 w 1968215"/>
              <a:gd name="connsiteY6" fmla="*/ 1146952 h 1146952"/>
              <a:gd name="connsiteX7" fmla="*/ 0 w 1968215"/>
              <a:gd name="connsiteY7" fmla="*/ 955790 h 1146952"/>
              <a:gd name="connsiteX8" fmla="*/ 0 w 1968215"/>
              <a:gd name="connsiteY8" fmla="*/ 191162 h 114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8215" h="1146952">
                <a:moveTo>
                  <a:pt x="0" y="191162"/>
                </a:moveTo>
                <a:cubicBezTo>
                  <a:pt x="0" y="85586"/>
                  <a:pt x="85586" y="0"/>
                  <a:pt x="191162" y="0"/>
                </a:cubicBezTo>
                <a:lnTo>
                  <a:pt x="1777053" y="0"/>
                </a:lnTo>
                <a:cubicBezTo>
                  <a:pt x="1882629" y="0"/>
                  <a:pt x="1968215" y="85586"/>
                  <a:pt x="1968215" y="191162"/>
                </a:cubicBezTo>
                <a:lnTo>
                  <a:pt x="1968215" y="955790"/>
                </a:lnTo>
                <a:cubicBezTo>
                  <a:pt x="1968215" y="1061366"/>
                  <a:pt x="1882629" y="1146952"/>
                  <a:pt x="1777053" y="1146952"/>
                </a:cubicBezTo>
                <a:lnTo>
                  <a:pt x="191162" y="1146952"/>
                </a:lnTo>
                <a:cubicBezTo>
                  <a:pt x="85586" y="1146952"/>
                  <a:pt x="0" y="1061366"/>
                  <a:pt x="0" y="955790"/>
                </a:cubicBezTo>
                <a:lnTo>
                  <a:pt x="0" y="191162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1178891"/>
              <a:satOff val="-9333"/>
              <a:lumOff val="2941"/>
              <a:alphaOff val="0"/>
            </a:schemeClr>
          </a:fillRef>
          <a:effectRef idx="0">
            <a:schemeClr val="accent3">
              <a:hueOff val="-1178891"/>
              <a:satOff val="-9333"/>
              <a:lumOff val="29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090" tIns="75040" rIns="94090" bIns="7504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000" b="1" kern="1200" dirty="0"/>
              <a:t>09/11 : EFS </a:t>
            </a: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8B1A7B0C-203C-D1BF-0E23-088A0ECB00AB}"/>
              </a:ext>
            </a:extLst>
          </p:cNvPr>
          <p:cNvSpPr/>
          <p:nvPr/>
        </p:nvSpPr>
        <p:spPr>
          <a:xfrm>
            <a:off x="4226830" y="2854820"/>
            <a:ext cx="4228650" cy="833276"/>
          </a:xfrm>
          <a:custGeom>
            <a:avLst/>
            <a:gdLst>
              <a:gd name="connsiteX0" fmla="*/ 152930 w 917561"/>
              <a:gd name="connsiteY0" fmla="*/ 0 h 3502469"/>
              <a:gd name="connsiteX1" fmla="*/ 764631 w 917561"/>
              <a:gd name="connsiteY1" fmla="*/ 0 h 3502469"/>
              <a:gd name="connsiteX2" fmla="*/ 917561 w 917561"/>
              <a:gd name="connsiteY2" fmla="*/ 152930 h 3502469"/>
              <a:gd name="connsiteX3" fmla="*/ 917561 w 917561"/>
              <a:gd name="connsiteY3" fmla="*/ 3502469 h 3502469"/>
              <a:gd name="connsiteX4" fmla="*/ 917561 w 917561"/>
              <a:gd name="connsiteY4" fmla="*/ 3502469 h 3502469"/>
              <a:gd name="connsiteX5" fmla="*/ 0 w 917561"/>
              <a:gd name="connsiteY5" fmla="*/ 3502469 h 3502469"/>
              <a:gd name="connsiteX6" fmla="*/ 0 w 917561"/>
              <a:gd name="connsiteY6" fmla="*/ 3502469 h 3502469"/>
              <a:gd name="connsiteX7" fmla="*/ 0 w 917561"/>
              <a:gd name="connsiteY7" fmla="*/ 152930 h 3502469"/>
              <a:gd name="connsiteX8" fmla="*/ 152930 w 917561"/>
              <a:gd name="connsiteY8" fmla="*/ 0 h 350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7561" h="3502469">
                <a:moveTo>
                  <a:pt x="917561" y="583757"/>
                </a:moveTo>
                <a:lnTo>
                  <a:pt x="917561" y="2918712"/>
                </a:lnTo>
                <a:cubicBezTo>
                  <a:pt x="917561" y="3241112"/>
                  <a:pt x="899624" y="3502469"/>
                  <a:pt x="877497" y="3502469"/>
                </a:cubicBezTo>
                <a:lnTo>
                  <a:pt x="0" y="3502469"/>
                </a:lnTo>
                <a:lnTo>
                  <a:pt x="0" y="3502469"/>
                </a:lnTo>
                <a:lnTo>
                  <a:pt x="0" y="0"/>
                </a:lnTo>
                <a:lnTo>
                  <a:pt x="0" y="0"/>
                </a:lnTo>
                <a:lnTo>
                  <a:pt x="877497" y="0"/>
                </a:lnTo>
                <a:cubicBezTo>
                  <a:pt x="899624" y="0"/>
                  <a:pt x="917561" y="261357"/>
                  <a:pt x="917561" y="58375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tint val="40000"/>
              <a:alpha val="90000"/>
              <a:hueOff val="-2224214"/>
              <a:satOff val="-28128"/>
              <a:lumOff val="-1202"/>
              <a:alphaOff val="0"/>
            </a:schemeClr>
          </a:lnRef>
          <a:fillRef idx="1">
            <a:schemeClr val="accent3">
              <a:tint val="40000"/>
              <a:alpha val="90000"/>
              <a:hueOff val="-2224214"/>
              <a:satOff val="-28128"/>
              <a:lumOff val="-1202"/>
              <a:alphaOff val="0"/>
            </a:schemeClr>
          </a:fillRef>
          <a:effectRef idx="0">
            <a:schemeClr val="accent3">
              <a:tint val="40000"/>
              <a:alpha val="90000"/>
              <a:hueOff val="-2224214"/>
              <a:satOff val="-28128"/>
              <a:lumOff val="-1202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68617" rIns="292442" bIns="168618" numCol="1" spcCol="1270" anchor="t" anchorCtr="0">
            <a:noAutofit/>
          </a:bodyPr>
          <a:lstStyle/>
          <a:p>
            <a:pPr marL="171450" lvl="1" indent="-1714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∟"/>
            </a:pPr>
            <a:r>
              <a:rPr lang="fr-FR" sz="1000" kern="1200" dirty="0"/>
              <a:t>Appel IDE,  qui sélectionne étiquette et résultats IH patiente XX (transfusée 2 jours avant), les amène à l’EFS et signe la prescription. </a:t>
            </a:r>
          </a:p>
          <a:p>
            <a:pPr marL="171450" lvl="1" indent="-1714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∟"/>
            </a:pPr>
            <a:r>
              <a:rPr lang="fr-FR" sz="1000" kern="1200" dirty="0"/>
              <a:t>Pas de prescription de la transfusion dans le DT informatisé. </a:t>
            </a: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24C00C5C-4C57-553A-D9C9-A7AE412B16BD}"/>
              </a:ext>
            </a:extLst>
          </p:cNvPr>
          <p:cNvSpPr/>
          <p:nvPr/>
        </p:nvSpPr>
        <p:spPr>
          <a:xfrm>
            <a:off x="2946281" y="2898170"/>
            <a:ext cx="1260000" cy="720000"/>
          </a:xfrm>
          <a:custGeom>
            <a:avLst/>
            <a:gdLst>
              <a:gd name="connsiteX0" fmla="*/ 0 w 1970139"/>
              <a:gd name="connsiteY0" fmla="*/ 191162 h 1146952"/>
              <a:gd name="connsiteX1" fmla="*/ 191162 w 1970139"/>
              <a:gd name="connsiteY1" fmla="*/ 0 h 1146952"/>
              <a:gd name="connsiteX2" fmla="*/ 1778977 w 1970139"/>
              <a:gd name="connsiteY2" fmla="*/ 0 h 1146952"/>
              <a:gd name="connsiteX3" fmla="*/ 1970139 w 1970139"/>
              <a:gd name="connsiteY3" fmla="*/ 191162 h 1146952"/>
              <a:gd name="connsiteX4" fmla="*/ 1970139 w 1970139"/>
              <a:gd name="connsiteY4" fmla="*/ 955790 h 1146952"/>
              <a:gd name="connsiteX5" fmla="*/ 1778977 w 1970139"/>
              <a:gd name="connsiteY5" fmla="*/ 1146952 h 1146952"/>
              <a:gd name="connsiteX6" fmla="*/ 191162 w 1970139"/>
              <a:gd name="connsiteY6" fmla="*/ 1146952 h 1146952"/>
              <a:gd name="connsiteX7" fmla="*/ 0 w 1970139"/>
              <a:gd name="connsiteY7" fmla="*/ 955790 h 1146952"/>
              <a:gd name="connsiteX8" fmla="*/ 0 w 1970139"/>
              <a:gd name="connsiteY8" fmla="*/ 191162 h 114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0139" h="1146952">
                <a:moveTo>
                  <a:pt x="0" y="191162"/>
                </a:moveTo>
                <a:cubicBezTo>
                  <a:pt x="0" y="85586"/>
                  <a:pt x="85586" y="0"/>
                  <a:pt x="191162" y="0"/>
                </a:cubicBezTo>
                <a:lnTo>
                  <a:pt x="1778977" y="0"/>
                </a:lnTo>
                <a:cubicBezTo>
                  <a:pt x="1884553" y="0"/>
                  <a:pt x="1970139" y="85586"/>
                  <a:pt x="1970139" y="191162"/>
                </a:cubicBezTo>
                <a:lnTo>
                  <a:pt x="1970139" y="955790"/>
                </a:lnTo>
                <a:cubicBezTo>
                  <a:pt x="1970139" y="1061366"/>
                  <a:pt x="1884553" y="1146952"/>
                  <a:pt x="1778977" y="1146952"/>
                </a:cubicBezTo>
                <a:lnTo>
                  <a:pt x="191162" y="1146952"/>
                </a:lnTo>
                <a:cubicBezTo>
                  <a:pt x="85586" y="1146952"/>
                  <a:pt x="0" y="1061366"/>
                  <a:pt x="0" y="955790"/>
                </a:cubicBezTo>
                <a:lnTo>
                  <a:pt x="0" y="19116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2357783"/>
              <a:satOff val="-18666"/>
              <a:lumOff val="5882"/>
              <a:alphaOff val="0"/>
            </a:schemeClr>
          </a:fillRef>
          <a:effectRef idx="0">
            <a:schemeClr val="accent3">
              <a:hueOff val="-2357783"/>
              <a:satOff val="-18666"/>
              <a:lumOff val="588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090" tIns="75040" rIns="94090" bIns="7504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000" b="1" kern="1200" dirty="0">
                <a:solidFill>
                  <a:schemeClr val="tx1"/>
                </a:solidFill>
              </a:rPr>
              <a:t>09/11 : ES </a:t>
            </a: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78BC97EB-72B5-115A-2AA3-4889710F980F}"/>
              </a:ext>
            </a:extLst>
          </p:cNvPr>
          <p:cNvSpPr/>
          <p:nvPr/>
        </p:nvSpPr>
        <p:spPr>
          <a:xfrm>
            <a:off x="4226830" y="3795190"/>
            <a:ext cx="4228650" cy="936800"/>
          </a:xfrm>
          <a:custGeom>
            <a:avLst/>
            <a:gdLst>
              <a:gd name="connsiteX0" fmla="*/ 152930 w 917561"/>
              <a:gd name="connsiteY0" fmla="*/ 0 h 3502469"/>
              <a:gd name="connsiteX1" fmla="*/ 764631 w 917561"/>
              <a:gd name="connsiteY1" fmla="*/ 0 h 3502469"/>
              <a:gd name="connsiteX2" fmla="*/ 917561 w 917561"/>
              <a:gd name="connsiteY2" fmla="*/ 152930 h 3502469"/>
              <a:gd name="connsiteX3" fmla="*/ 917561 w 917561"/>
              <a:gd name="connsiteY3" fmla="*/ 3502469 h 3502469"/>
              <a:gd name="connsiteX4" fmla="*/ 917561 w 917561"/>
              <a:gd name="connsiteY4" fmla="*/ 3502469 h 3502469"/>
              <a:gd name="connsiteX5" fmla="*/ 0 w 917561"/>
              <a:gd name="connsiteY5" fmla="*/ 3502469 h 3502469"/>
              <a:gd name="connsiteX6" fmla="*/ 0 w 917561"/>
              <a:gd name="connsiteY6" fmla="*/ 3502469 h 3502469"/>
              <a:gd name="connsiteX7" fmla="*/ 0 w 917561"/>
              <a:gd name="connsiteY7" fmla="*/ 152930 h 3502469"/>
              <a:gd name="connsiteX8" fmla="*/ 152930 w 917561"/>
              <a:gd name="connsiteY8" fmla="*/ 0 h 350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7561" h="3502469">
                <a:moveTo>
                  <a:pt x="917561" y="583757"/>
                </a:moveTo>
                <a:lnTo>
                  <a:pt x="917561" y="2918712"/>
                </a:lnTo>
                <a:cubicBezTo>
                  <a:pt x="917561" y="3241112"/>
                  <a:pt x="899624" y="3502469"/>
                  <a:pt x="877497" y="3502469"/>
                </a:cubicBezTo>
                <a:lnTo>
                  <a:pt x="0" y="3502469"/>
                </a:lnTo>
                <a:lnTo>
                  <a:pt x="0" y="3502469"/>
                </a:lnTo>
                <a:lnTo>
                  <a:pt x="0" y="0"/>
                </a:lnTo>
                <a:lnTo>
                  <a:pt x="0" y="0"/>
                </a:lnTo>
                <a:lnTo>
                  <a:pt x="877497" y="0"/>
                </a:lnTo>
                <a:cubicBezTo>
                  <a:pt x="899624" y="0"/>
                  <a:pt x="917561" y="261357"/>
                  <a:pt x="917561" y="58375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tint val="40000"/>
              <a:alpha val="90000"/>
              <a:hueOff val="-2224214"/>
              <a:satOff val="-28128"/>
              <a:lumOff val="-1202"/>
              <a:alphaOff val="0"/>
            </a:schemeClr>
          </a:lnRef>
          <a:fillRef idx="1">
            <a:schemeClr val="accent3">
              <a:tint val="40000"/>
              <a:alpha val="90000"/>
              <a:hueOff val="-2224214"/>
              <a:satOff val="-28128"/>
              <a:lumOff val="-1202"/>
              <a:alphaOff val="0"/>
            </a:schemeClr>
          </a:fillRef>
          <a:effectRef idx="0">
            <a:schemeClr val="accent3">
              <a:tint val="40000"/>
              <a:alpha val="90000"/>
              <a:hueOff val="-2224214"/>
              <a:satOff val="-28128"/>
              <a:lumOff val="-1202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68617" rIns="292442" bIns="168618" numCol="1" spcCol="1270" anchor="t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∟"/>
            </a:pPr>
            <a:r>
              <a:rPr lang="fr-FR" sz="1000" dirty="0"/>
              <a:t>Délivrance CGR : A </a:t>
            </a:r>
            <a:r>
              <a:rPr lang="fr-FR" sz="1000" dirty="0" err="1"/>
              <a:t>RH:1</a:t>
            </a:r>
            <a:r>
              <a:rPr lang="fr-FR" sz="1000" dirty="0"/>
              <a:t>, 2, 3, 4, 5, </a:t>
            </a:r>
            <a:r>
              <a:rPr lang="fr-FR" sz="1000" dirty="0" err="1"/>
              <a:t>KEL</a:t>
            </a:r>
            <a:r>
              <a:rPr lang="fr-FR" sz="1000" dirty="0"/>
              <a:t>: -1, à </a:t>
            </a:r>
            <a:r>
              <a:rPr lang="fr-FR" sz="1000" dirty="0" err="1"/>
              <a:t>16h23</a:t>
            </a:r>
            <a:r>
              <a:rPr lang="fr-FR" sz="1000" dirty="0"/>
              <a:t> pour Mme XX, conforme aux éléments fournis (étiquette patient, Documents IH). </a:t>
            </a:r>
          </a:p>
          <a:p>
            <a:pPr marL="171450" indent="-171450">
              <a:buFont typeface="Arial" panose="020B0604020202020204" pitchFamily="34" charset="0"/>
              <a:buChar char="∟"/>
            </a:pPr>
            <a:r>
              <a:rPr lang="fr-FR" sz="1000" dirty="0"/>
              <a:t>Retard lié à la gestion des NC de la prescription initiale.</a:t>
            </a:r>
          </a:p>
          <a:p>
            <a:endParaRPr lang="fr-FR" sz="1000" dirty="0"/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AB9A32A9-0283-D2FA-CA81-270671C36621}"/>
              </a:ext>
            </a:extLst>
          </p:cNvPr>
          <p:cNvSpPr/>
          <p:nvPr/>
        </p:nvSpPr>
        <p:spPr>
          <a:xfrm>
            <a:off x="2946281" y="3838540"/>
            <a:ext cx="1260000" cy="720000"/>
          </a:xfrm>
          <a:custGeom>
            <a:avLst/>
            <a:gdLst>
              <a:gd name="connsiteX0" fmla="*/ 0 w 1970139"/>
              <a:gd name="connsiteY0" fmla="*/ 191162 h 1146952"/>
              <a:gd name="connsiteX1" fmla="*/ 191162 w 1970139"/>
              <a:gd name="connsiteY1" fmla="*/ 0 h 1146952"/>
              <a:gd name="connsiteX2" fmla="*/ 1778977 w 1970139"/>
              <a:gd name="connsiteY2" fmla="*/ 0 h 1146952"/>
              <a:gd name="connsiteX3" fmla="*/ 1970139 w 1970139"/>
              <a:gd name="connsiteY3" fmla="*/ 191162 h 1146952"/>
              <a:gd name="connsiteX4" fmla="*/ 1970139 w 1970139"/>
              <a:gd name="connsiteY4" fmla="*/ 955790 h 1146952"/>
              <a:gd name="connsiteX5" fmla="*/ 1778977 w 1970139"/>
              <a:gd name="connsiteY5" fmla="*/ 1146952 h 1146952"/>
              <a:gd name="connsiteX6" fmla="*/ 191162 w 1970139"/>
              <a:gd name="connsiteY6" fmla="*/ 1146952 h 1146952"/>
              <a:gd name="connsiteX7" fmla="*/ 0 w 1970139"/>
              <a:gd name="connsiteY7" fmla="*/ 955790 h 1146952"/>
              <a:gd name="connsiteX8" fmla="*/ 0 w 1970139"/>
              <a:gd name="connsiteY8" fmla="*/ 191162 h 114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0139" h="1146952">
                <a:moveTo>
                  <a:pt x="0" y="191162"/>
                </a:moveTo>
                <a:cubicBezTo>
                  <a:pt x="0" y="85586"/>
                  <a:pt x="85586" y="0"/>
                  <a:pt x="191162" y="0"/>
                </a:cubicBezTo>
                <a:lnTo>
                  <a:pt x="1778977" y="0"/>
                </a:lnTo>
                <a:cubicBezTo>
                  <a:pt x="1884553" y="0"/>
                  <a:pt x="1970139" y="85586"/>
                  <a:pt x="1970139" y="191162"/>
                </a:cubicBezTo>
                <a:lnTo>
                  <a:pt x="1970139" y="955790"/>
                </a:lnTo>
                <a:cubicBezTo>
                  <a:pt x="1970139" y="1061366"/>
                  <a:pt x="1884553" y="1146952"/>
                  <a:pt x="1778977" y="1146952"/>
                </a:cubicBezTo>
                <a:lnTo>
                  <a:pt x="191162" y="1146952"/>
                </a:lnTo>
                <a:cubicBezTo>
                  <a:pt x="85586" y="1146952"/>
                  <a:pt x="0" y="1061366"/>
                  <a:pt x="0" y="955790"/>
                </a:cubicBezTo>
                <a:lnTo>
                  <a:pt x="0" y="191162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1178891"/>
              <a:satOff val="-9333"/>
              <a:lumOff val="2941"/>
              <a:alphaOff val="0"/>
            </a:schemeClr>
          </a:fillRef>
          <a:effectRef idx="0">
            <a:schemeClr val="accent3">
              <a:hueOff val="-1178891"/>
              <a:satOff val="-9333"/>
              <a:lumOff val="29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090" tIns="75040" rIns="94090" bIns="7504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00" b="1" dirty="0"/>
              <a:t>09/11 : EFS 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47A35339-8841-EB1A-D07A-251B7EEAAD9B}"/>
              </a:ext>
            </a:extLst>
          </p:cNvPr>
          <p:cNvGrpSpPr/>
          <p:nvPr/>
        </p:nvGrpSpPr>
        <p:grpSpPr>
          <a:xfrm>
            <a:off x="395536" y="1386448"/>
            <a:ext cx="2432063" cy="2193414"/>
            <a:chOff x="395536" y="1386448"/>
            <a:chExt cx="2432063" cy="2161970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F2BC67C7-743F-D0C5-9AA8-4A830AF4C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4868FD"/>
                </a:clrFrom>
                <a:clrTo>
                  <a:srgbClr val="4868FD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alphaModFix amt="35000"/>
            </a:blip>
            <a:srcRect l="17296" r="20363"/>
            <a:stretch/>
          </p:blipFill>
          <p:spPr>
            <a:xfrm>
              <a:off x="459484" y="1386448"/>
              <a:ext cx="2368115" cy="1989560"/>
            </a:xfrm>
            <a:prstGeom prst="rect">
              <a:avLst/>
            </a:prstGeom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4855CBBB-C9B7-18FE-F3D4-4C385365FC67}"/>
                </a:ext>
              </a:extLst>
            </p:cNvPr>
            <p:cNvSpPr txBox="1"/>
            <p:nvPr/>
          </p:nvSpPr>
          <p:spPr>
            <a:xfrm>
              <a:off x="844340" y="2870614"/>
              <a:ext cx="189757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8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PRESCRIPTION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18" name="Graphique 17" descr="Cône de signalisation avec un remplissage uni">
              <a:extLst>
                <a:ext uri="{FF2B5EF4-FFF2-40B4-BE49-F238E27FC236}">
                  <a16:creationId xmlns:a16="http://schemas.microsoft.com/office/drawing/2014/main" id="{886969E4-AB62-4DC9-4CF1-369514A5A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5536" y="3017425"/>
              <a:ext cx="530993" cy="530993"/>
            </a:xfrm>
            <a:prstGeom prst="rect">
              <a:avLst/>
            </a:prstGeom>
          </p:spPr>
        </p:pic>
      </p:grpSp>
      <p:sp>
        <p:nvSpPr>
          <p:cNvPr id="21" name="Titre 1">
            <a:extLst>
              <a:ext uri="{FF2B5EF4-FFF2-40B4-BE49-F238E27FC236}">
                <a16:creationId xmlns:a16="http://schemas.microsoft.com/office/drawing/2014/main" id="{8FBC9B9F-5EB4-A97F-D773-AB3FB698915D}"/>
              </a:ext>
            </a:extLst>
          </p:cNvPr>
          <p:cNvSpPr txBox="1">
            <a:spLocks/>
          </p:cNvSpPr>
          <p:nvPr/>
        </p:nvSpPr>
        <p:spPr>
          <a:xfrm>
            <a:off x="1793127" y="120286"/>
            <a:ext cx="5848925" cy="6838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rgbClr val="23393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erstadt" panose="020B0004020202020204" pitchFamily="34" charset="0"/>
                <a:ea typeface="Syne Bold" pitchFamily="34" charset="-122"/>
              </a:defRPr>
            </a:lvl1pPr>
          </a:lstStyle>
          <a:p>
            <a:pPr algn="ctr"/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INCOMPATIBILITE IMMUNOLOGIQUE ABO</a:t>
            </a:r>
          </a:p>
        </p:txBody>
      </p:sp>
      <p:sp>
        <p:nvSpPr>
          <p:cNvPr id="23" name="Espace réservé du pied de page 7">
            <a:extLst>
              <a:ext uri="{FF2B5EF4-FFF2-40B4-BE49-F238E27FC236}">
                <a16:creationId xmlns:a16="http://schemas.microsoft.com/office/drawing/2014/main" id="{C944087B-0E8D-8A7D-E69F-3F176AEFB64A}"/>
              </a:ext>
            </a:extLst>
          </p:cNvPr>
          <p:cNvSpPr txBox="1">
            <a:spLocks/>
          </p:cNvSpPr>
          <p:nvPr/>
        </p:nvSpPr>
        <p:spPr>
          <a:xfrm>
            <a:off x="273076" y="4841539"/>
            <a:ext cx="4763526" cy="23192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/>
              <a:t>DQPI – Cellule Régionale d’Hémovigilance et de Sécurité transfusionnelle</a:t>
            </a:r>
          </a:p>
        </p:txBody>
      </p:sp>
    </p:spTree>
    <p:extLst>
      <p:ext uri="{BB962C8B-B14F-4D97-AF65-F5344CB8AC3E}">
        <p14:creationId xmlns:p14="http://schemas.microsoft.com/office/powerpoint/2010/main" val="427107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09A513-2D74-2C30-A827-C8E51BCDF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847A-6169-40ED-8326-7739AD76DDB1}" type="slidenum">
              <a:rPr lang="fr-FR" smtClean="0"/>
              <a:t>4</a:t>
            </a:fld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D6E80A47-1DBE-ACF9-48FB-3109D04C03EF}"/>
              </a:ext>
            </a:extLst>
          </p:cNvPr>
          <p:cNvGrpSpPr/>
          <p:nvPr/>
        </p:nvGrpSpPr>
        <p:grpSpPr>
          <a:xfrm>
            <a:off x="2411760" y="1203598"/>
            <a:ext cx="6480720" cy="3274510"/>
            <a:chOff x="2267993" y="1203598"/>
            <a:chExt cx="6480720" cy="3274510"/>
          </a:xfrm>
        </p:grpSpPr>
        <p:graphicFrame>
          <p:nvGraphicFramePr>
            <p:cNvPr id="9" name="Diagramme 8">
              <a:extLst>
                <a:ext uri="{FF2B5EF4-FFF2-40B4-BE49-F238E27FC236}">
                  <a16:creationId xmlns:a16="http://schemas.microsoft.com/office/drawing/2014/main" id="{8F96A60C-B420-E24E-4CB6-A4EF5630DBD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0779627"/>
                </p:ext>
              </p:extLst>
            </p:nvPr>
          </p:nvGraphicFramePr>
          <p:xfrm>
            <a:off x="2267993" y="1203598"/>
            <a:ext cx="6480720" cy="327451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28" name="Graphique 27" descr="Cloche avec un remplissage uni">
              <a:extLst>
                <a:ext uri="{FF2B5EF4-FFF2-40B4-BE49-F238E27FC236}">
                  <a16:creationId xmlns:a16="http://schemas.microsoft.com/office/drawing/2014/main" id="{8B5895BE-CDD4-00D4-5A4E-148A3A8F5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307608" y="3423376"/>
              <a:ext cx="516526" cy="516526"/>
            </a:xfrm>
            <a:prstGeom prst="rect">
              <a:avLst/>
            </a:prstGeom>
          </p:spPr>
        </p:pic>
        <p:pic>
          <p:nvPicPr>
            <p:cNvPr id="29" name="Graphique 28" descr="Cloche avec un remplissage uni">
              <a:hlinkClick r:id="rId9" action="ppaction://hlinksldjump"/>
              <a:extLst>
                <a:ext uri="{FF2B5EF4-FFF2-40B4-BE49-F238E27FC236}">
                  <a16:creationId xmlns:a16="http://schemas.microsoft.com/office/drawing/2014/main" id="{5855E2B1-B0C6-63B8-94F5-F24D2EFB6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527803" y="3423376"/>
              <a:ext cx="516526" cy="516526"/>
            </a:xfrm>
            <a:prstGeom prst="rect">
              <a:avLst/>
            </a:prstGeom>
          </p:spPr>
        </p:pic>
      </p:grpSp>
      <p:sp>
        <p:nvSpPr>
          <p:cNvPr id="31" name="Titre 1">
            <a:extLst>
              <a:ext uri="{FF2B5EF4-FFF2-40B4-BE49-F238E27FC236}">
                <a16:creationId xmlns:a16="http://schemas.microsoft.com/office/drawing/2014/main" id="{8EA58171-1100-C4D2-A10A-4F49ED13325A}"/>
              </a:ext>
            </a:extLst>
          </p:cNvPr>
          <p:cNvSpPr txBox="1">
            <a:spLocks/>
          </p:cNvSpPr>
          <p:nvPr/>
        </p:nvSpPr>
        <p:spPr>
          <a:xfrm>
            <a:off x="2080908" y="299782"/>
            <a:ext cx="5848925" cy="6838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rgbClr val="23393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erstadt" panose="020B0004020202020204" pitchFamily="34" charset="0"/>
                <a:ea typeface="Syne Bold" pitchFamily="34" charset="-122"/>
              </a:defRPr>
            </a:lvl1pPr>
          </a:lstStyle>
          <a:p>
            <a:pPr algn="ctr"/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INCOMPATIBILITE IMMUNOLOGIQUE ABO</a:t>
            </a: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2DBB357A-5C24-0FC6-0973-01CA94BC116C}"/>
              </a:ext>
            </a:extLst>
          </p:cNvPr>
          <p:cNvGrpSpPr/>
          <p:nvPr/>
        </p:nvGrpSpPr>
        <p:grpSpPr>
          <a:xfrm>
            <a:off x="109881" y="1053644"/>
            <a:ext cx="2269913" cy="1719370"/>
            <a:chOff x="109881" y="1053644"/>
            <a:chExt cx="2269913" cy="171937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67D9714-F734-0A1D-E16E-FEA479E5EDD4}"/>
                </a:ext>
              </a:extLst>
            </p:cNvPr>
            <p:cNvSpPr/>
            <p:nvPr/>
          </p:nvSpPr>
          <p:spPr>
            <a:xfrm>
              <a:off x="155404" y="1998194"/>
              <a:ext cx="2178869" cy="774820"/>
            </a:xfrm>
            <a:prstGeom prst="rect">
              <a:avLst/>
            </a:prstGeom>
            <a:solidFill>
              <a:srgbClr val="FEF3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7D01A815-36F4-8C7A-BE37-112ECDD8D89A}"/>
                </a:ext>
              </a:extLst>
            </p:cNvPr>
            <p:cNvGrpSpPr/>
            <p:nvPr/>
          </p:nvGrpSpPr>
          <p:grpSpPr>
            <a:xfrm>
              <a:off x="109881" y="1053644"/>
              <a:ext cx="2269913" cy="1453874"/>
              <a:chOff x="37873" y="1989748"/>
              <a:chExt cx="2269913" cy="1453874"/>
            </a:xfrm>
          </p:grpSpPr>
          <p:pic>
            <p:nvPicPr>
              <p:cNvPr id="19" name="Image 18" descr="Une image contenant bouteille, texte">
                <a:extLst>
                  <a:ext uri="{FF2B5EF4-FFF2-40B4-BE49-F238E27FC236}">
                    <a16:creationId xmlns:a16="http://schemas.microsoft.com/office/drawing/2014/main" id="{0BBA58AE-8FBC-B7D0-CB33-957CF952BA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7873" y="1989748"/>
                <a:ext cx="2269913" cy="1154637"/>
              </a:xfrm>
              <a:prstGeom prst="rect">
                <a:avLst/>
              </a:prstGeom>
            </p:spPr>
          </p:pic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11E0909B-DAA0-573F-74F7-6E9D0260D19C}"/>
                  </a:ext>
                </a:extLst>
              </p:cNvPr>
              <p:cNvSpPr txBox="1"/>
              <p:nvPr/>
            </p:nvSpPr>
            <p:spPr>
              <a:xfrm>
                <a:off x="406784" y="3074290"/>
                <a:ext cx="18975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8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TRANSFUSION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pic>
          <p:nvPicPr>
            <p:cNvPr id="33" name="Graphique 32" descr="Cône de signalisation avec un remplissage uni">
              <a:extLst>
                <a:ext uri="{FF2B5EF4-FFF2-40B4-BE49-F238E27FC236}">
                  <a16:creationId xmlns:a16="http://schemas.microsoft.com/office/drawing/2014/main" id="{70912B9A-8658-1AFA-AEE7-C42C05B24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09866" y="2242021"/>
              <a:ext cx="530993" cy="530993"/>
            </a:xfrm>
            <a:prstGeom prst="rect">
              <a:avLst/>
            </a:prstGeom>
          </p:spPr>
        </p:pic>
      </p:grpSp>
      <p:sp>
        <p:nvSpPr>
          <p:cNvPr id="37" name="Espace réservé du pied de page 7">
            <a:extLst>
              <a:ext uri="{FF2B5EF4-FFF2-40B4-BE49-F238E27FC236}">
                <a16:creationId xmlns:a16="http://schemas.microsoft.com/office/drawing/2014/main" id="{F6BC413D-7F9A-9E5F-528F-9E48054E5A3B}"/>
              </a:ext>
            </a:extLst>
          </p:cNvPr>
          <p:cNvSpPr txBox="1">
            <a:spLocks/>
          </p:cNvSpPr>
          <p:nvPr/>
        </p:nvSpPr>
        <p:spPr>
          <a:xfrm>
            <a:off x="273076" y="4841539"/>
            <a:ext cx="4763526" cy="23192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/>
              <a:t>DQPI – Cellule Régionale d’Hémovigilance et de Sécurité transfusionnelle</a:t>
            </a:r>
          </a:p>
        </p:txBody>
      </p:sp>
    </p:spTree>
    <p:extLst>
      <p:ext uri="{BB962C8B-B14F-4D97-AF65-F5344CB8AC3E}">
        <p14:creationId xmlns:p14="http://schemas.microsoft.com/office/powerpoint/2010/main" val="261641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B594210A-098C-75BB-E00D-E450D33C3D81}"/>
              </a:ext>
            </a:extLst>
          </p:cNvPr>
          <p:cNvGrpSpPr/>
          <p:nvPr/>
        </p:nvGrpSpPr>
        <p:grpSpPr>
          <a:xfrm>
            <a:off x="1187624" y="195486"/>
            <a:ext cx="6496930" cy="4490945"/>
            <a:chOff x="462225" y="92998"/>
            <a:chExt cx="6496930" cy="4608000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1CC670A-FF00-9157-8C8E-2CA171712029}"/>
                </a:ext>
              </a:extLst>
            </p:cNvPr>
            <p:cNvSpPr txBox="1"/>
            <p:nvPr/>
          </p:nvSpPr>
          <p:spPr>
            <a:xfrm>
              <a:off x="462225" y="1535053"/>
              <a:ext cx="3706464" cy="1726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spcBef>
                  <a:spcPts val="1000"/>
                </a:spcBef>
                <a:buFont typeface="Wingdings" panose="05000000000000000000" pitchFamily="2" charset="2"/>
                <a:buChar char=""/>
              </a:pPr>
              <a:r>
                <a:rPr lang="fr-FR" sz="1400" dirty="0"/>
                <a:t>Carte </a:t>
              </a:r>
              <a:r>
                <a:rPr lang="fr-FR" sz="1400" dirty="0" err="1"/>
                <a:t>Serafol</a:t>
              </a:r>
              <a:endParaRPr lang="fr-FR" sz="1400" dirty="0"/>
            </a:p>
            <a:p>
              <a:pPr marL="285750" indent="-285750">
                <a:spcBef>
                  <a:spcPts val="1000"/>
                </a:spcBef>
                <a:buFont typeface="Wingdings" panose="05000000000000000000" pitchFamily="2" charset="2"/>
                <a:buChar char=""/>
              </a:pPr>
              <a:r>
                <a:rPr lang="fr-FR" sz="1400" dirty="0"/>
                <a:t>Qualité technique : OK</a:t>
              </a:r>
            </a:p>
            <a:p>
              <a:pPr marL="285750" indent="-285750">
                <a:spcBef>
                  <a:spcPts val="1000"/>
                </a:spcBef>
                <a:buFont typeface="Wingdings" panose="05000000000000000000" pitchFamily="2" charset="2"/>
                <a:buChar char=""/>
              </a:pPr>
              <a:r>
                <a:rPr lang="fr-FR" sz="1400" dirty="0"/>
                <a:t>Sens de lecture vertical</a:t>
              </a:r>
            </a:p>
            <a:p>
              <a:pPr marL="285750" indent="-285750">
                <a:spcBef>
                  <a:spcPts val="1000"/>
                </a:spcBef>
                <a:buFont typeface="Wingdings" panose="05000000000000000000" pitchFamily="2" charset="2"/>
                <a:buChar char=""/>
              </a:pPr>
              <a:r>
                <a:rPr lang="fr-FR" sz="1400" dirty="0"/>
                <a:t>Résultats agglutination : bien retranscrits</a:t>
              </a:r>
            </a:p>
            <a:p>
              <a:pPr marL="285750" indent="-285750">
                <a:spcBef>
                  <a:spcPts val="1000"/>
                </a:spcBef>
                <a:buFont typeface="Wingdings" panose="05000000000000000000" pitchFamily="2" charset="2"/>
                <a:buChar char=""/>
              </a:pPr>
              <a:r>
                <a:rPr lang="fr-FR" sz="1400" dirty="0">
                  <a:solidFill>
                    <a:schemeClr val="accent2"/>
                  </a:solidFill>
                </a:rPr>
                <a:t>Décision : </a:t>
              </a:r>
              <a:r>
                <a:rPr lang="fr-FR" sz="1400" dirty="0">
                  <a:solidFill>
                    <a:schemeClr val="bg2">
                      <a:lumMod val="75000"/>
                    </a:schemeClr>
                  </a:solidFill>
                </a:rPr>
                <a:t>transfusion possible</a:t>
              </a:r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DA18E93D-E007-8170-20BF-58CC45FEC372}"/>
                </a:ext>
              </a:extLst>
            </p:cNvPr>
            <p:cNvGrpSpPr/>
            <p:nvPr/>
          </p:nvGrpSpPr>
          <p:grpSpPr>
            <a:xfrm>
              <a:off x="4366708" y="92998"/>
              <a:ext cx="2592447" cy="4608000"/>
              <a:chOff x="4675744" y="678794"/>
              <a:chExt cx="3456596" cy="5961340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FDC220CF-25FE-D619-46D0-2FEF8A3EC0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675744" y="678794"/>
                <a:ext cx="3456596" cy="5961340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D33EB4AF-AF41-3A7D-3789-C9E6DFB705ED}"/>
                  </a:ext>
                </a:extLst>
              </p:cNvPr>
              <p:cNvSpPr txBox="1"/>
              <p:nvPr/>
            </p:nvSpPr>
            <p:spPr>
              <a:xfrm>
                <a:off x="6712299" y="5556738"/>
                <a:ext cx="1004835" cy="40010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fr-FR" sz="1350" dirty="0"/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7682D700-DD31-A30A-3C01-D6CCB5F4DCD5}"/>
                  </a:ext>
                </a:extLst>
              </p:cNvPr>
              <p:cNvSpPr txBox="1"/>
              <p:nvPr/>
            </p:nvSpPr>
            <p:spPr>
              <a:xfrm>
                <a:off x="5532169" y="5927206"/>
                <a:ext cx="1526267" cy="40010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fr-FR" sz="1350" dirty="0"/>
              </a:p>
            </p:txBody>
          </p:sp>
        </p:grpSp>
      </p:grp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11DE86D-92E2-5B66-2E98-1DCE0CD9A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847A-6169-40ED-8326-7739AD76DDB1}" type="slidenum">
              <a:rPr lang="fr-FR" smtClean="0"/>
              <a:t>5</a:t>
            </a:fld>
            <a:endParaRPr lang="fr-FR"/>
          </a:p>
        </p:txBody>
      </p:sp>
      <p:pic>
        <p:nvPicPr>
          <p:cNvPr id="3" name="Graphique 2" descr="Cloche avec un remplissage uni">
            <a:hlinkClick r:id="rId3" action="ppaction://hlinksldjump"/>
            <a:extLst>
              <a:ext uri="{FF2B5EF4-FFF2-40B4-BE49-F238E27FC236}">
                <a16:creationId xmlns:a16="http://schemas.microsoft.com/office/drawing/2014/main" id="{FB7203C6-C8EF-BF40-EBF4-78D9AF600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73713" y="4149919"/>
            <a:ext cx="516526" cy="516526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4561C9AB-A67A-9E2E-9389-15B5220872F5}"/>
              </a:ext>
            </a:extLst>
          </p:cNvPr>
          <p:cNvGrpSpPr/>
          <p:nvPr/>
        </p:nvGrpSpPr>
        <p:grpSpPr>
          <a:xfrm>
            <a:off x="247054" y="712822"/>
            <a:ext cx="2543828" cy="837572"/>
            <a:chOff x="247054" y="712822"/>
            <a:chExt cx="2543828" cy="83757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B4C9D81-92C0-6999-8422-D752F9961F53}"/>
                </a:ext>
              </a:extLst>
            </p:cNvPr>
            <p:cNvSpPr/>
            <p:nvPr/>
          </p:nvSpPr>
          <p:spPr>
            <a:xfrm>
              <a:off x="612013" y="712822"/>
              <a:ext cx="2178869" cy="774820"/>
            </a:xfrm>
            <a:prstGeom prst="rect">
              <a:avLst/>
            </a:prstGeom>
            <a:solidFill>
              <a:srgbClr val="FEF3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46C879FC-B0FB-F638-38BB-B5CCEE4417AB}"/>
                </a:ext>
              </a:extLst>
            </p:cNvPr>
            <p:cNvSpPr txBox="1"/>
            <p:nvPr/>
          </p:nvSpPr>
          <p:spPr>
            <a:xfrm>
              <a:off x="611560" y="915566"/>
              <a:ext cx="2163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C00000"/>
                  </a:solidFill>
                </a:rPr>
                <a:t>INTERPRETATION</a:t>
              </a:r>
            </a:p>
          </p:txBody>
        </p:sp>
        <p:pic>
          <p:nvPicPr>
            <p:cNvPr id="7" name="Graphique 6" descr="Cône de signalisation avec un remplissage uni">
              <a:extLst>
                <a:ext uri="{FF2B5EF4-FFF2-40B4-BE49-F238E27FC236}">
                  <a16:creationId xmlns:a16="http://schemas.microsoft.com/office/drawing/2014/main" id="{C5A1275E-E692-A207-B253-18BF38C17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47054" y="1019401"/>
              <a:ext cx="530993" cy="530993"/>
            </a:xfrm>
            <a:prstGeom prst="rect">
              <a:avLst/>
            </a:prstGeom>
          </p:spPr>
        </p:pic>
      </p:grpSp>
      <p:sp>
        <p:nvSpPr>
          <p:cNvPr id="9" name="Espace réservé du pied de page 7">
            <a:extLst>
              <a:ext uri="{FF2B5EF4-FFF2-40B4-BE49-F238E27FC236}">
                <a16:creationId xmlns:a16="http://schemas.microsoft.com/office/drawing/2014/main" id="{098C429E-8745-E2C7-68CD-B21E09663EC3}"/>
              </a:ext>
            </a:extLst>
          </p:cNvPr>
          <p:cNvSpPr txBox="1">
            <a:spLocks/>
          </p:cNvSpPr>
          <p:nvPr/>
        </p:nvSpPr>
        <p:spPr>
          <a:xfrm>
            <a:off x="273076" y="4841539"/>
            <a:ext cx="4763526" cy="23192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/>
              <a:t>DQPI – Cellule Régionale d’Hémovigilance et de Sécurité transfusionnelle</a:t>
            </a:r>
          </a:p>
        </p:txBody>
      </p:sp>
    </p:spTree>
    <p:extLst>
      <p:ext uri="{BB962C8B-B14F-4D97-AF65-F5344CB8AC3E}">
        <p14:creationId xmlns:p14="http://schemas.microsoft.com/office/powerpoint/2010/main" val="206563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F4D6EE-87F2-95F7-C4F6-A0A976FD2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93085" y="4719037"/>
            <a:ext cx="1350000" cy="360000"/>
          </a:xfrm>
        </p:spPr>
        <p:txBody>
          <a:bodyPr/>
          <a:lstStyle/>
          <a:p>
            <a:fld id="{B0DC847A-6169-40ED-8326-7739AD76DDB1}" type="slidenum">
              <a:rPr lang="fr-FR" smtClean="0"/>
              <a:t>6</a:t>
            </a:fld>
            <a:endParaRPr lang="fr-FR" dirty="0"/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6429441C-A1F4-5883-B7B8-CD51C752EF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3241154"/>
              </p:ext>
            </p:extLst>
          </p:nvPr>
        </p:nvGraphicFramePr>
        <p:xfrm>
          <a:off x="2444822" y="843558"/>
          <a:ext cx="6766521" cy="4004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re 1">
            <a:extLst>
              <a:ext uri="{FF2B5EF4-FFF2-40B4-BE49-F238E27FC236}">
                <a16:creationId xmlns:a16="http://schemas.microsoft.com/office/drawing/2014/main" id="{07A96F46-042E-C837-DE67-F1AEB4D68571}"/>
              </a:ext>
            </a:extLst>
          </p:cNvPr>
          <p:cNvSpPr txBox="1">
            <a:spLocks/>
          </p:cNvSpPr>
          <p:nvPr/>
        </p:nvSpPr>
        <p:spPr>
          <a:xfrm>
            <a:off x="1926135" y="176037"/>
            <a:ext cx="5848925" cy="6838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rgbClr val="23393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erstadt" panose="020B0004020202020204" pitchFamily="34" charset="0"/>
                <a:ea typeface="Syne Bold" pitchFamily="34" charset="-122"/>
              </a:defRPr>
            </a:lvl1pPr>
          </a:lstStyle>
          <a:p>
            <a:pPr algn="ctr"/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INCOMPATIBILITE IMMUNOLOGIQUE ABO</a:t>
            </a:r>
          </a:p>
        </p:txBody>
      </p:sp>
      <p:sp>
        <p:nvSpPr>
          <p:cNvPr id="5" name="Légende : encadrée à une bordure 4">
            <a:extLst>
              <a:ext uri="{FF2B5EF4-FFF2-40B4-BE49-F238E27FC236}">
                <a16:creationId xmlns:a16="http://schemas.microsoft.com/office/drawing/2014/main" id="{F0FC6357-3184-08AA-F77B-9703766AF9D6}"/>
              </a:ext>
            </a:extLst>
          </p:cNvPr>
          <p:cNvSpPr/>
          <p:nvPr/>
        </p:nvSpPr>
        <p:spPr>
          <a:xfrm>
            <a:off x="1475656" y="3736752"/>
            <a:ext cx="2226364" cy="698524"/>
          </a:xfrm>
          <a:prstGeom prst="accentBorderCallout1">
            <a:avLst>
              <a:gd name="adj1" fmla="val 65524"/>
              <a:gd name="adj2" fmla="val 105603"/>
              <a:gd name="adj3" fmla="val 64836"/>
              <a:gd name="adj4" fmla="val 175835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algn="just"/>
            <a:r>
              <a:rPr lang="fr-FR" sz="900" b="1" i="1" dirty="0" err="1">
                <a:solidFill>
                  <a:schemeClr val="bg1"/>
                </a:solidFill>
              </a:rPr>
              <a:t>22H00</a:t>
            </a:r>
            <a:r>
              <a:rPr lang="fr-FR" sz="900" b="1" i="1" dirty="0">
                <a:solidFill>
                  <a:schemeClr val="bg1"/>
                </a:solidFill>
              </a:rPr>
              <a:t> : l’IDE quitte son poste 3H plus tard que prévu (12H - </a:t>
            </a:r>
            <a:r>
              <a:rPr lang="fr-FR" sz="900" b="1" i="1" dirty="0" err="1">
                <a:solidFill>
                  <a:schemeClr val="bg1"/>
                </a:solidFill>
              </a:rPr>
              <a:t>19H</a:t>
            </a:r>
            <a:r>
              <a:rPr lang="fr-FR" sz="900" b="1" i="1" dirty="0">
                <a:solidFill>
                  <a:schemeClr val="bg1"/>
                </a:solidFill>
              </a:rPr>
              <a:t>)</a:t>
            </a:r>
          </a:p>
          <a:p>
            <a:pPr marL="87313" algn="just"/>
            <a:r>
              <a:rPr lang="fr-FR" sz="900" b="1" i="1" dirty="0">
                <a:solidFill>
                  <a:schemeClr val="bg1"/>
                </a:solidFill>
              </a:rPr>
              <a:t>09/11/2024, 22H30 : le cadre de nuit apprend l’EI et initie la PEC.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EAAFA5C2-0E5F-597F-689F-37F74AF0A6BB}"/>
              </a:ext>
            </a:extLst>
          </p:cNvPr>
          <p:cNvGrpSpPr/>
          <p:nvPr/>
        </p:nvGrpSpPr>
        <p:grpSpPr>
          <a:xfrm>
            <a:off x="7393085" y="1959184"/>
            <a:ext cx="1242915" cy="1115914"/>
            <a:chOff x="7509234" y="2075659"/>
            <a:chExt cx="1242915" cy="1115914"/>
          </a:xfrm>
        </p:grpSpPr>
        <p:sp>
          <p:nvSpPr>
            <p:cNvPr id="6" name="Légende : encadrée 5">
              <a:extLst>
                <a:ext uri="{FF2B5EF4-FFF2-40B4-BE49-F238E27FC236}">
                  <a16:creationId xmlns:a16="http://schemas.microsoft.com/office/drawing/2014/main" id="{556F6AE7-7D2C-9D09-5B75-FF89ADE6E286}"/>
                </a:ext>
              </a:extLst>
            </p:cNvPr>
            <p:cNvSpPr/>
            <p:nvPr/>
          </p:nvSpPr>
          <p:spPr>
            <a:xfrm>
              <a:off x="7509234" y="2507707"/>
              <a:ext cx="1242915" cy="683866"/>
            </a:xfrm>
            <a:prstGeom prst="accentBorderCallout1">
              <a:avLst>
                <a:gd name="adj1" fmla="val 18750"/>
                <a:gd name="adj2" fmla="val -8333"/>
                <a:gd name="adj3" fmla="val 19398"/>
                <a:gd name="adj4" fmla="val -73755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/>
                <a:t>EFS non prévenu </a:t>
              </a:r>
            </a:p>
          </p:txBody>
        </p:sp>
        <p:pic>
          <p:nvPicPr>
            <p:cNvPr id="9" name="Graphique 8" descr="Avertissement avec un remplissage uni">
              <a:extLst>
                <a:ext uri="{FF2B5EF4-FFF2-40B4-BE49-F238E27FC236}">
                  <a16:creationId xmlns:a16="http://schemas.microsoft.com/office/drawing/2014/main" id="{15DC8725-F17B-598B-47A9-B640AB081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266337" y="2075659"/>
              <a:ext cx="432048" cy="432048"/>
            </a:xfrm>
            <a:prstGeom prst="accentBorderCallout1">
              <a:avLst/>
            </a:prstGeom>
          </p:spPr>
        </p:pic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3C7247F2-AC12-D6CB-26B6-548C9A8C140A}"/>
              </a:ext>
            </a:extLst>
          </p:cNvPr>
          <p:cNvGrpSpPr/>
          <p:nvPr/>
        </p:nvGrpSpPr>
        <p:grpSpPr>
          <a:xfrm>
            <a:off x="226788" y="1083148"/>
            <a:ext cx="2224172" cy="1596994"/>
            <a:chOff x="226788" y="1083148"/>
            <a:chExt cx="2224172" cy="1596994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EFB23496-2F78-AC09-7AF7-92735F1FE393}"/>
                </a:ext>
              </a:extLst>
            </p:cNvPr>
            <p:cNvGrpSpPr/>
            <p:nvPr/>
          </p:nvGrpSpPr>
          <p:grpSpPr>
            <a:xfrm>
              <a:off x="226788" y="1905322"/>
              <a:ext cx="2224172" cy="774820"/>
              <a:chOff x="152193" y="1998194"/>
              <a:chExt cx="2224172" cy="77482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E4822EF-296D-F2F4-D787-77C5FF736FE8}"/>
                  </a:ext>
                </a:extLst>
              </p:cNvPr>
              <p:cNvSpPr/>
              <p:nvPr/>
            </p:nvSpPr>
            <p:spPr>
              <a:xfrm>
                <a:off x="155404" y="1998194"/>
                <a:ext cx="2178869" cy="774820"/>
              </a:xfrm>
              <a:prstGeom prst="rect">
                <a:avLst/>
              </a:prstGeom>
              <a:solidFill>
                <a:srgbClr val="FEF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4F7B0DA6-519B-16B6-6C91-FFF0C523FA9E}"/>
                  </a:ext>
                </a:extLst>
              </p:cNvPr>
              <p:cNvSpPr txBox="1"/>
              <p:nvPr/>
            </p:nvSpPr>
            <p:spPr>
              <a:xfrm>
                <a:off x="478792" y="2138186"/>
                <a:ext cx="18975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8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PEC post EIR</a:t>
                </a:r>
                <a:endParaRPr lang="fr-FR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8" name="Graphique 17" descr="Cône de signalisation avec un remplissage uni">
                <a:extLst>
                  <a:ext uri="{FF2B5EF4-FFF2-40B4-BE49-F238E27FC236}">
                    <a16:creationId xmlns:a16="http://schemas.microsoft.com/office/drawing/2014/main" id="{46015639-3FF7-571F-4D49-8F39BFA096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52193" y="2242021"/>
                <a:ext cx="530993" cy="530993"/>
              </a:xfrm>
              <a:prstGeom prst="rect">
                <a:avLst/>
              </a:prstGeom>
            </p:spPr>
          </p:pic>
        </p:grpSp>
        <p:pic>
          <p:nvPicPr>
            <p:cNvPr id="29" name="Image 28" descr="Une image contenant clipart, Graphique, dessin humoristique, art&#10;&#10;Description générée automatiquement">
              <a:extLst>
                <a:ext uri="{FF2B5EF4-FFF2-40B4-BE49-F238E27FC236}">
                  <a16:creationId xmlns:a16="http://schemas.microsoft.com/office/drawing/2014/main" id="{CADEA9C8-EB1E-E351-A2AF-86F75DAC5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9140" y="1083148"/>
              <a:ext cx="904225" cy="1014084"/>
            </a:xfrm>
            <a:prstGeom prst="rect">
              <a:avLst/>
            </a:prstGeom>
          </p:spPr>
        </p:pic>
      </p:grpSp>
      <p:sp>
        <p:nvSpPr>
          <p:cNvPr id="31" name="Espace réservé du pied de page 7">
            <a:extLst>
              <a:ext uri="{FF2B5EF4-FFF2-40B4-BE49-F238E27FC236}">
                <a16:creationId xmlns:a16="http://schemas.microsoft.com/office/drawing/2014/main" id="{098603DE-7214-B9AA-7884-D7C45D3B5463}"/>
              </a:ext>
            </a:extLst>
          </p:cNvPr>
          <p:cNvSpPr txBox="1">
            <a:spLocks/>
          </p:cNvSpPr>
          <p:nvPr/>
        </p:nvSpPr>
        <p:spPr>
          <a:xfrm>
            <a:off x="273076" y="4841539"/>
            <a:ext cx="4763526" cy="23192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/>
              <a:t>DQPI – Cellule Régionale d’Hémovigilance et de Sécurité transfusionnelle</a:t>
            </a:r>
          </a:p>
        </p:txBody>
      </p:sp>
    </p:spTree>
    <p:extLst>
      <p:ext uri="{BB962C8B-B14F-4D97-AF65-F5344CB8AC3E}">
        <p14:creationId xmlns:p14="http://schemas.microsoft.com/office/powerpoint/2010/main" val="3909573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0FAE8C-BB11-D5CA-6A37-0126BF1F3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847A-6169-40ED-8326-7739AD76DDB1}" type="slidenum">
              <a:rPr lang="fr-FR" smtClean="0"/>
              <a:t>7</a:t>
            </a:fld>
            <a:endParaRPr lang="fr-FR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25DB4DAC-67C3-0DC4-A4CE-227B723AFB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5527655"/>
              </p:ext>
            </p:extLst>
          </p:nvPr>
        </p:nvGraphicFramePr>
        <p:xfrm>
          <a:off x="2684980" y="1208369"/>
          <a:ext cx="6037527" cy="3244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8514904C-B8FB-DE1F-AE9C-B2F3F789D246}"/>
              </a:ext>
            </a:extLst>
          </p:cNvPr>
          <p:cNvSpPr txBox="1">
            <a:spLocks/>
          </p:cNvSpPr>
          <p:nvPr/>
        </p:nvSpPr>
        <p:spPr>
          <a:xfrm>
            <a:off x="1793127" y="120286"/>
            <a:ext cx="5848925" cy="6838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rgbClr val="23393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erstadt" panose="020B0004020202020204" pitchFamily="34" charset="0"/>
                <a:ea typeface="Syne Bold" pitchFamily="34" charset="-122"/>
              </a:defRPr>
            </a:lvl1pPr>
          </a:lstStyle>
          <a:p>
            <a:pPr algn="ctr"/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INCOMPATIBILITE IMMUNOLOGIQUE ABO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C826347-82C0-2C82-3057-819363C4BFF8}"/>
              </a:ext>
            </a:extLst>
          </p:cNvPr>
          <p:cNvGrpSpPr/>
          <p:nvPr/>
        </p:nvGrpSpPr>
        <p:grpSpPr>
          <a:xfrm>
            <a:off x="226788" y="1083148"/>
            <a:ext cx="2224172" cy="1596994"/>
            <a:chOff x="226788" y="1083148"/>
            <a:chExt cx="2224172" cy="1596994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A4899D42-26F1-6C95-0B56-668760AB518F}"/>
                </a:ext>
              </a:extLst>
            </p:cNvPr>
            <p:cNvGrpSpPr/>
            <p:nvPr/>
          </p:nvGrpSpPr>
          <p:grpSpPr>
            <a:xfrm>
              <a:off x="226788" y="1905322"/>
              <a:ext cx="2224172" cy="774820"/>
              <a:chOff x="152193" y="1998194"/>
              <a:chExt cx="2224172" cy="77482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710A409-6724-2FAC-CDAD-2A16FA80776A}"/>
                  </a:ext>
                </a:extLst>
              </p:cNvPr>
              <p:cNvSpPr/>
              <p:nvPr/>
            </p:nvSpPr>
            <p:spPr>
              <a:xfrm>
                <a:off x="155404" y="1998194"/>
                <a:ext cx="2178869" cy="774820"/>
              </a:xfrm>
              <a:prstGeom prst="rect">
                <a:avLst/>
              </a:prstGeom>
              <a:solidFill>
                <a:srgbClr val="FEF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0FDA8817-0E5F-22AC-4E79-2B89B398B55E}"/>
                  </a:ext>
                </a:extLst>
              </p:cNvPr>
              <p:cNvSpPr txBox="1"/>
              <p:nvPr/>
            </p:nvSpPr>
            <p:spPr>
              <a:xfrm>
                <a:off x="478792" y="2138186"/>
                <a:ext cx="18975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8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PEC post EIR</a:t>
                </a:r>
                <a:endParaRPr lang="fr-FR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8" name="Graphique 17" descr="Cône de signalisation avec un remplissage uni">
                <a:extLst>
                  <a:ext uri="{FF2B5EF4-FFF2-40B4-BE49-F238E27FC236}">
                    <a16:creationId xmlns:a16="http://schemas.microsoft.com/office/drawing/2014/main" id="{4B0F50DF-3984-CC22-26A9-7F11D2BD11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52193" y="2242021"/>
                <a:ext cx="530993" cy="530993"/>
              </a:xfrm>
              <a:prstGeom prst="rect">
                <a:avLst/>
              </a:prstGeom>
            </p:spPr>
          </p:pic>
        </p:grpSp>
        <p:pic>
          <p:nvPicPr>
            <p:cNvPr id="15" name="Image 14" descr="Une image contenant clipart, Graphique, dessin humoristique, art&#10;&#10;Description générée automatiquement">
              <a:extLst>
                <a:ext uri="{FF2B5EF4-FFF2-40B4-BE49-F238E27FC236}">
                  <a16:creationId xmlns:a16="http://schemas.microsoft.com/office/drawing/2014/main" id="{C7AFCF08-112A-397B-8287-7B1AAD5EE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9140" y="1083148"/>
              <a:ext cx="904225" cy="1014084"/>
            </a:xfrm>
            <a:prstGeom prst="rect">
              <a:avLst/>
            </a:prstGeom>
          </p:spPr>
        </p:pic>
      </p:grpSp>
      <p:sp>
        <p:nvSpPr>
          <p:cNvPr id="19" name="Espace réservé du pied de page 7">
            <a:extLst>
              <a:ext uri="{FF2B5EF4-FFF2-40B4-BE49-F238E27FC236}">
                <a16:creationId xmlns:a16="http://schemas.microsoft.com/office/drawing/2014/main" id="{4DDEA845-6734-6D7C-69C3-D9E36DB363D5}"/>
              </a:ext>
            </a:extLst>
          </p:cNvPr>
          <p:cNvSpPr txBox="1">
            <a:spLocks/>
          </p:cNvSpPr>
          <p:nvPr/>
        </p:nvSpPr>
        <p:spPr>
          <a:xfrm>
            <a:off x="273076" y="4841539"/>
            <a:ext cx="4763526" cy="23192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/>
              <a:t>DQPI – Cellule Régionale d’Hémovigilance et de Sécurité transfusionnelle</a:t>
            </a:r>
          </a:p>
        </p:txBody>
      </p:sp>
    </p:spTree>
    <p:extLst>
      <p:ext uri="{BB962C8B-B14F-4D97-AF65-F5344CB8AC3E}">
        <p14:creationId xmlns:p14="http://schemas.microsoft.com/office/powerpoint/2010/main" val="3640498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E7EFFB-BF72-BE41-4045-585CB63EF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847A-6169-40ED-8326-7739AD76DDB1}" type="slidenum">
              <a:rPr lang="fr-FR" smtClean="0"/>
              <a:t>8</a:t>
            </a:fld>
            <a:endParaRPr lang="fr-FR"/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49AFADCE-85F7-8BB2-7CF0-5493BA7F26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1203313"/>
              </p:ext>
            </p:extLst>
          </p:nvPr>
        </p:nvGraphicFramePr>
        <p:xfrm>
          <a:off x="813432" y="1249021"/>
          <a:ext cx="8007040" cy="3266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48ABD71B-394D-03ED-7919-962C8E12302B}"/>
              </a:ext>
            </a:extLst>
          </p:cNvPr>
          <p:cNvSpPr txBox="1">
            <a:spLocks/>
          </p:cNvSpPr>
          <p:nvPr/>
        </p:nvSpPr>
        <p:spPr>
          <a:xfrm>
            <a:off x="2195919" y="167074"/>
            <a:ext cx="5848925" cy="6838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rgbClr val="23393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erstadt" panose="020B0004020202020204" pitchFamily="34" charset="0"/>
                <a:ea typeface="Syne Bold" pitchFamily="34" charset="-122"/>
              </a:defRPr>
            </a:lvl1pPr>
          </a:lstStyle>
          <a:p>
            <a:pPr algn="ctr"/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INCOMPATIBILITE IMMUNOLOGIQUE ABO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14064BF-4AE1-B274-C5E1-FA9D5AF86AE2}"/>
              </a:ext>
            </a:extLst>
          </p:cNvPr>
          <p:cNvGrpSpPr/>
          <p:nvPr/>
        </p:nvGrpSpPr>
        <p:grpSpPr>
          <a:xfrm>
            <a:off x="120581" y="593392"/>
            <a:ext cx="1957150" cy="1076540"/>
            <a:chOff x="-61696" y="390576"/>
            <a:chExt cx="2467720" cy="1366089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6A16A66C-81A5-B16C-082E-17E811DB3FE0}"/>
                </a:ext>
              </a:extLst>
            </p:cNvPr>
            <p:cNvGrpSpPr/>
            <p:nvPr/>
          </p:nvGrpSpPr>
          <p:grpSpPr>
            <a:xfrm>
              <a:off x="-61696" y="844368"/>
              <a:ext cx="2467720" cy="912297"/>
              <a:chOff x="-17007" y="1998194"/>
              <a:chExt cx="2467720" cy="91229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937FD9B-C166-4661-DCDC-655F3CD2C12B}"/>
                  </a:ext>
                </a:extLst>
              </p:cNvPr>
              <p:cNvSpPr/>
              <p:nvPr/>
            </p:nvSpPr>
            <p:spPr>
              <a:xfrm>
                <a:off x="155404" y="1998194"/>
                <a:ext cx="2065516" cy="825464"/>
              </a:xfrm>
              <a:prstGeom prst="rect">
                <a:avLst/>
              </a:prstGeom>
              <a:solidFill>
                <a:srgbClr val="FEF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10D70193-7A6D-874B-C2E7-97276411B0E5}"/>
                  </a:ext>
                </a:extLst>
              </p:cNvPr>
              <p:cNvSpPr txBox="1"/>
              <p:nvPr/>
            </p:nvSpPr>
            <p:spPr>
              <a:xfrm>
                <a:off x="252705" y="2211823"/>
                <a:ext cx="2198008" cy="4686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BARRIERES</a:t>
                </a:r>
                <a:endParaRPr lang="fr-FR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2" name="Graphique 11" descr="Cône de signalisation avec un remplissage uni">
                <a:extLst>
                  <a:ext uri="{FF2B5EF4-FFF2-40B4-BE49-F238E27FC236}">
                    <a16:creationId xmlns:a16="http://schemas.microsoft.com/office/drawing/2014/main" id="{31B38221-221A-8E2C-E03F-175671D45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-17007" y="2379497"/>
                <a:ext cx="530993" cy="530994"/>
              </a:xfrm>
              <a:prstGeom prst="rect">
                <a:avLst/>
              </a:prstGeom>
            </p:spPr>
          </p:pic>
        </p:grpSp>
        <p:pic>
          <p:nvPicPr>
            <p:cNvPr id="14" name="Graphique 13" descr="Barrière de construction avec un remplissage uni">
              <a:extLst>
                <a:ext uri="{FF2B5EF4-FFF2-40B4-BE49-F238E27FC236}">
                  <a16:creationId xmlns:a16="http://schemas.microsoft.com/office/drawing/2014/main" id="{09482DDB-4673-E034-950B-D8758167F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0" y="390576"/>
              <a:ext cx="774820" cy="774820"/>
            </a:xfrm>
            <a:prstGeom prst="rect">
              <a:avLst/>
            </a:prstGeom>
          </p:spPr>
        </p:pic>
      </p:grpSp>
      <p:sp>
        <p:nvSpPr>
          <p:cNvPr id="16" name="Espace réservé du pied de page 7">
            <a:extLst>
              <a:ext uri="{FF2B5EF4-FFF2-40B4-BE49-F238E27FC236}">
                <a16:creationId xmlns:a16="http://schemas.microsoft.com/office/drawing/2014/main" id="{B905FB47-DA03-9BB9-3279-07B7C20DFA6F}"/>
              </a:ext>
            </a:extLst>
          </p:cNvPr>
          <p:cNvSpPr txBox="1">
            <a:spLocks/>
          </p:cNvSpPr>
          <p:nvPr/>
        </p:nvSpPr>
        <p:spPr>
          <a:xfrm>
            <a:off x="273076" y="4841539"/>
            <a:ext cx="4763526" cy="23192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/>
              <a:t>DQPI – Cellule Régionale d’Hémovigilance et de Sécurité transfusionnelle</a:t>
            </a:r>
          </a:p>
        </p:txBody>
      </p:sp>
    </p:spTree>
    <p:extLst>
      <p:ext uri="{BB962C8B-B14F-4D97-AF65-F5344CB8AC3E}">
        <p14:creationId xmlns:p14="http://schemas.microsoft.com/office/powerpoint/2010/main" val="680734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748EFC-10A0-3FAC-DF00-B249DD03B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847A-6169-40ED-8326-7739AD76DDB1}" type="slidenum">
              <a:rPr lang="fr-FR" smtClean="0"/>
              <a:t>9</a:t>
            </a:fld>
            <a:endParaRPr lang="fr-FR"/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3E628647-4ECB-A057-9314-C925028D2E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327152"/>
              </p:ext>
            </p:extLst>
          </p:nvPr>
        </p:nvGraphicFramePr>
        <p:xfrm>
          <a:off x="1339653" y="1799462"/>
          <a:ext cx="7129041" cy="278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F52E184-8525-6B2E-E8FA-9333CB6A534E}"/>
              </a:ext>
            </a:extLst>
          </p:cNvPr>
          <p:cNvSpPr txBox="1">
            <a:spLocks/>
          </p:cNvSpPr>
          <p:nvPr/>
        </p:nvSpPr>
        <p:spPr>
          <a:xfrm>
            <a:off x="1979712" y="150058"/>
            <a:ext cx="5848925" cy="6838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rgbClr val="23393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erstadt" panose="020B0004020202020204" pitchFamily="34" charset="0"/>
                <a:ea typeface="Syne Bold" pitchFamily="34" charset="-122"/>
              </a:defRPr>
            </a:lvl1pPr>
          </a:lstStyle>
          <a:p>
            <a:pPr algn="ctr"/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INCOMPATIBILITE IMMUNOLOGIQUE ABO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3E7E8F13-6189-3AEA-DB76-8D1F5C4C9366}"/>
              </a:ext>
            </a:extLst>
          </p:cNvPr>
          <p:cNvGrpSpPr/>
          <p:nvPr/>
        </p:nvGrpSpPr>
        <p:grpSpPr>
          <a:xfrm>
            <a:off x="102334" y="483518"/>
            <a:ext cx="2635688" cy="1529216"/>
            <a:chOff x="-5170" y="566210"/>
            <a:chExt cx="2635688" cy="1529216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C1E37CD3-BDB7-01F7-1971-2D25B03DFEC5}"/>
                </a:ext>
              </a:extLst>
            </p:cNvPr>
            <p:cNvGrpSpPr/>
            <p:nvPr/>
          </p:nvGrpSpPr>
          <p:grpSpPr>
            <a:xfrm>
              <a:off x="-5170" y="1057639"/>
              <a:ext cx="2635688" cy="1037787"/>
              <a:chOff x="117959" y="1998194"/>
              <a:chExt cx="2635688" cy="103778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FB0F8C7-D40E-81B5-F83C-3845C1F49779}"/>
                  </a:ext>
                </a:extLst>
              </p:cNvPr>
              <p:cNvSpPr/>
              <p:nvPr/>
            </p:nvSpPr>
            <p:spPr>
              <a:xfrm>
                <a:off x="155404" y="1998194"/>
                <a:ext cx="2541801" cy="774820"/>
              </a:xfrm>
              <a:prstGeom prst="rect">
                <a:avLst/>
              </a:prstGeom>
              <a:solidFill>
                <a:srgbClr val="FEF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9DA8DBA-CB90-50FC-747B-B5B687F3629A}"/>
                  </a:ext>
                </a:extLst>
              </p:cNvPr>
              <p:cNvSpPr txBox="1"/>
              <p:nvPr/>
            </p:nvSpPr>
            <p:spPr>
              <a:xfrm>
                <a:off x="391218" y="2235446"/>
                <a:ext cx="236242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8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MESURES PRISES</a:t>
                </a:r>
                <a:endParaRPr lang="fr-FR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2" name="Graphique 11" descr="Cône de signalisation avec un remplissage uni">
                <a:extLst>
                  <a:ext uri="{FF2B5EF4-FFF2-40B4-BE49-F238E27FC236}">
                    <a16:creationId xmlns:a16="http://schemas.microsoft.com/office/drawing/2014/main" id="{A1134AE4-DBBD-52A5-2744-43A0579021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17959" y="2504988"/>
                <a:ext cx="530993" cy="530993"/>
              </a:xfrm>
              <a:prstGeom prst="rect">
                <a:avLst/>
              </a:prstGeom>
            </p:spPr>
          </p:pic>
        </p:grpSp>
        <p:pic>
          <p:nvPicPr>
            <p:cNvPr id="14" name="Graphique 13" descr="Pansement avec un remplissage uni">
              <a:extLst>
                <a:ext uri="{FF2B5EF4-FFF2-40B4-BE49-F238E27FC236}">
                  <a16:creationId xmlns:a16="http://schemas.microsoft.com/office/drawing/2014/main" id="{AE4B034C-F49A-0933-C419-7199F9D83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733717">
              <a:off x="50728" y="566210"/>
              <a:ext cx="914400" cy="914400"/>
            </a:xfrm>
            <a:prstGeom prst="rect">
              <a:avLst/>
            </a:prstGeom>
          </p:spPr>
        </p:pic>
      </p:grpSp>
      <p:sp>
        <p:nvSpPr>
          <p:cNvPr id="16" name="Espace réservé du pied de page 7">
            <a:extLst>
              <a:ext uri="{FF2B5EF4-FFF2-40B4-BE49-F238E27FC236}">
                <a16:creationId xmlns:a16="http://schemas.microsoft.com/office/drawing/2014/main" id="{C78145FE-172E-8A7A-D4A6-7F53E201587A}"/>
              </a:ext>
            </a:extLst>
          </p:cNvPr>
          <p:cNvSpPr txBox="1">
            <a:spLocks/>
          </p:cNvSpPr>
          <p:nvPr/>
        </p:nvSpPr>
        <p:spPr>
          <a:xfrm>
            <a:off x="273076" y="4841539"/>
            <a:ext cx="4763526" cy="23192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/>
              <a:t>DQPI – Cellule Régionale d’Hémovigilance et de Sécurité transfusionnelle</a:t>
            </a:r>
          </a:p>
        </p:txBody>
      </p:sp>
    </p:spTree>
    <p:extLst>
      <p:ext uri="{BB962C8B-B14F-4D97-AF65-F5344CB8AC3E}">
        <p14:creationId xmlns:p14="http://schemas.microsoft.com/office/powerpoint/2010/main" val="1750903361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ARS_GD EST 16-9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2.xml><?xml version="1.0" encoding="utf-8"?>
<a:theme xmlns:a="http://schemas.openxmlformats.org/drawingml/2006/main" name="1_TEMPLATE_ARS_GD EST 16-9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Relationship Id="rId4" Type="http://schemas.microsoft.com/office/2011/relationships/webextension" Target="webextension4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  <wetp:taskpane dockstate="right" visibility="0" width="437" row="5">
    <wetp:webextensionref xmlns:r="http://schemas.openxmlformats.org/officeDocument/2006/relationships" r:id="rId2"/>
  </wetp:taskpane>
  <wetp:taskpane dockstate="right" visibility="0" width="437" row="3">
    <wetp:webextensionref xmlns:r="http://schemas.openxmlformats.org/officeDocument/2006/relationships" r:id="rId3"/>
  </wetp:taskpane>
  <wetp:taskpane dockstate="right" visibility="0" width="350" row="5">
    <wetp:webextensionref xmlns:r="http://schemas.openxmlformats.org/officeDocument/2006/relationships" r:id="rId4"/>
  </wetp:taskpane>
</wetp:taskpanes>
</file>

<file path=ppt/webextensions/webextension1.xml><?xml version="1.0" encoding="utf-8"?>
<we:webextension xmlns:we="http://schemas.microsoft.com/office/webextensions/webextension/2010/11" id="{82BD647B-2DE7-4C8A-88D1-7DC9849F4EE1}">
  <we:reference id="wa104178141" version="4.3.3.0" store="fr-FR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F889904A-03F0-43CE-BECA-786A8EAAFE1D}">
  <we:reference id="wa104381063" version="1.0.0.1" store="fr-FR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590441F5-1EA4-451B-A9F7-104EE2F7CC60}">
  <we:reference id="wa104379279" version="2.1.0.0" store="fr-FR" storeType="OMEX"/>
  <we:alternateReferences>
    <we:reference id="WA104379279" version="2.1.0.0" store="WA104379279" storeType="OMEX"/>
  </we:alternateReferences>
  <we:properties/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E6E5E01F-9820-40EF-885D-43D9747781A2}">
  <we:reference id="wa200004022" version="1.0.0.2" store="fr-FR" storeType="OMEX"/>
  <we:alternateReferences>
    <we:reference id="WA200004022" version="1.0.0.2" store="WA200004022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TEMPLATE_ARS_GD EST 16-9</Template>
  <TotalTime>5978</TotalTime>
  <Words>1261</Words>
  <Application>Microsoft Office PowerPoint</Application>
  <PresentationFormat>Affichage à l'écran (16:9)</PresentationFormat>
  <Paragraphs>198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Wingdings</vt:lpstr>
      <vt:lpstr>TEMPLATE_ARS_GD EST 16-9</vt:lpstr>
      <vt:lpstr>1_TEMPLATE_ARS_GD EST 16-9</vt:lpstr>
      <vt:lpstr>4.2 Evènement Indésirable Grave (EIR)        - ABO toujours : retour d’expérience    Dr Monique CARLIER  Coordonnateur régional d’Hémovigilance et de Sécurité Transfusionnelle   - ARS 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4.3 Evènement Indésirable Grave (EIR)        - Douleurs liées à la transfusion (APTR)    Dr Monique CARLIER  Coordonnateur régional d’Hémovigilance et de Sécurité Transfusionnelle   - ARS GE</vt:lpstr>
      <vt:lpstr>Présentation PowerPoint</vt:lpstr>
      <vt:lpstr>Présentation PowerPoint</vt:lpstr>
      <vt:lpstr>Présentation PowerPoint</vt:lpstr>
    </vt:vector>
  </TitlesOfParts>
  <Manager>Client</Manager>
  <Company>Ministères Chargés des Affaires Sociales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*</dc:creator>
  <cp:lastModifiedBy>BABILLOTTE, Marie (ARS-GRANDEST)</cp:lastModifiedBy>
  <cp:revision>419</cp:revision>
  <dcterms:created xsi:type="dcterms:W3CDTF">2020-06-18T08:58:47Z</dcterms:created>
  <dcterms:modified xsi:type="dcterms:W3CDTF">2025-03-07T10:24:43Z</dcterms:modified>
</cp:coreProperties>
</file>