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68" r:id="rId6"/>
    <p:sldId id="270" r:id="rId7"/>
    <p:sldId id="269" r:id="rId8"/>
    <p:sldId id="274" r:id="rId9"/>
    <p:sldId id="271" r:id="rId10"/>
    <p:sldId id="275" r:id="rId11"/>
    <p:sldId id="272" r:id="rId12"/>
    <p:sldId id="276" r:id="rId13"/>
    <p:sldId id="278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S" id="{D775B7EF-7F73-4C61-88A0-A5193D9587EC}">
          <p14:sldIdLst>
            <p14:sldId id="268"/>
            <p14:sldId id="270"/>
            <p14:sldId id="269"/>
            <p14:sldId id="274"/>
            <p14:sldId id="271"/>
            <p14:sldId id="275"/>
            <p14:sldId id="272"/>
            <p14:sldId id="276"/>
            <p14:sldId id="278"/>
            <p14:sldId id="273"/>
          </p14:sldIdLst>
        </p14:section>
        <p14:section name="FIN" id="{A37AD41A-70A1-4210-9D67-BF51F8B4D3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5" autoAdjust="0"/>
  </p:normalViewPr>
  <p:slideViewPr>
    <p:cSldViewPr snapToObjects="1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Objects="1" showGuides="1">
      <p:cViewPr varScale="1">
        <p:scale>
          <a:sx n="61" d="100"/>
          <a:sy n="61" d="100"/>
        </p:scale>
        <p:origin x="22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EB1E96-641E-5CD5-FDB2-F46DC16C35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21DBF0-96FB-7FF8-AC2F-CC1AFB977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11B3-6336-4836-A2E8-F12DD7C307B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5FF953-2199-01C6-1D6C-A016B43260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30590-6076-A224-A439-39BCE5DA64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76CE7-59D7-4A18-B9CA-14803BA2DC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7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5FD4-E7E0-40A5-860B-3C2BBF35570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503F-3829-424C-B087-DD4605A2A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efs.sante.fr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.sante.fr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fs.sante.fr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fs.sante.fr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7064AD-995F-D894-3C11-3D4898D3C761}"/>
              </a:ext>
            </a:extLst>
          </p:cNvPr>
          <p:cNvSpPr/>
          <p:nvPr userDrawn="1"/>
        </p:nvSpPr>
        <p:spPr>
          <a:xfrm>
            <a:off x="0" y="6138000"/>
            <a:ext cx="1219150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778BA933-80F6-7360-33CE-2FC792602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821" r="669" b="17087"/>
          <a:stretch/>
        </p:blipFill>
        <p:spPr>
          <a:xfrm>
            <a:off x="0" y="1122363"/>
            <a:ext cx="12192000" cy="29547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3435677"/>
            <a:ext cx="6300000" cy="569387"/>
          </a:xfrm>
        </p:spPr>
        <p:txBody>
          <a:bodyPr anchor="b"/>
          <a:lstStyle>
            <a:lvl1pPr algn="l">
              <a:defRPr sz="37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3412" y="4079394"/>
            <a:ext cx="8460940" cy="43088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IBTT Bacillus                         EFS Grand 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41F020-B632-EB72-59EB-1B44ABF34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480" t="26648" r="36755" b="23278"/>
          <a:stretch/>
        </p:blipFill>
        <p:spPr>
          <a:xfrm>
            <a:off x="9760417" y="649723"/>
            <a:ext cx="1886209" cy="2694985"/>
          </a:xfrm>
          <a:prstGeom prst="rect">
            <a:avLst/>
          </a:prstGeom>
        </p:spPr>
      </p:pic>
      <p:sp>
        <p:nvSpPr>
          <p:cNvPr id="13" name="ZoneTexte 12">
            <a:hlinkClick r:id="rId4"/>
            <a:extLst>
              <a:ext uri="{FF2B5EF4-FFF2-40B4-BE49-F238E27FC236}">
                <a16:creationId xmlns:a16="http://schemas.microsoft.com/office/drawing/2014/main" id="{5E990153-C080-72F9-3995-9BCB9C24BD63}"/>
              </a:ext>
            </a:extLst>
          </p:cNvPr>
          <p:cNvSpPr txBox="1"/>
          <p:nvPr userDrawn="1"/>
        </p:nvSpPr>
        <p:spPr>
          <a:xfrm>
            <a:off x="219294" y="6487829"/>
            <a:ext cx="828000" cy="169277"/>
          </a:xfrm>
          <a:prstGeom prst="rect">
            <a:avLst/>
          </a:prstGeom>
          <a:noFill/>
          <a:effectLst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efs.sante.fr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8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4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BDB90C-5873-90F7-844C-1B609AC9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55"/>
          <a:stretch/>
        </p:blipFill>
        <p:spPr>
          <a:xfrm>
            <a:off x="3647728" y="0"/>
            <a:ext cx="85442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FC4940-464A-A560-4A20-4F3F078B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168860"/>
            <a:ext cx="6660000" cy="1661993"/>
          </a:xfr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2702E0-B863-4F9E-48D5-32056B94B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912" y="4905164"/>
            <a:ext cx="4320000" cy="569387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3pPr>
            <a:lvl4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4pPr>
            <a:lvl5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BB6DB8B-106D-E8B7-4742-04A4876BA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912" y="4509022"/>
            <a:ext cx="1162169" cy="282573"/>
          </a:xfrm>
          <a:solidFill>
            <a:schemeClr val="accent1"/>
          </a:solidFill>
        </p:spPr>
        <p:txBody>
          <a:bodyPr wrap="none" tIns="18000" bIns="18000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245194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278A-E105-4FE2-B1B6-ED85D9D719D7}" type="datetime1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ABAD-68B0-4AF8-B0B4-CC1354CCD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laser, lumière&#10;&#10;Description générée automatiquement">
            <a:extLst>
              <a:ext uri="{FF2B5EF4-FFF2-40B4-BE49-F238E27FC236}">
                <a16:creationId xmlns:a16="http://schemas.microsoft.com/office/drawing/2014/main" id="{47F7940D-1817-EAB9-EC50-4516AE560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967" r="669" b="15930"/>
          <a:stretch/>
        </p:blipFill>
        <p:spPr>
          <a:xfrm>
            <a:off x="0" y="188640"/>
            <a:ext cx="12192000" cy="295529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3D40827-6A62-29D0-5589-A1D2D883E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48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064AD-995F-D894-3C11-3D4898D3C761}"/>
              </a:ext>
            </a:extLst>
          </p:cNvPr>
          <p:cNvSpPr/>
          <p:nvPr userDrawn="1"/>
        </p:nvSpPr>
        <p:spPr>
          <a:xfrm>
            <a:off x="0" y="6138000"/>
            <a:ext cx="1219150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1046" y="4320692"/>
            <a:ext cx="6300000" cy="569387"/>
          </a:xfrm>
        </p:spPr>
        <p:txBody>
          <a:bodyPr anchor="b"/>
          <a:lstStyle>
            <a:lvl1pPr algn="l">
              <a:defRPr sz="37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1046" y="4964409"/>
            <a:ext cx="6300000" cy="86177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IBTT Bacillus                         EFS Grand 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ZoneTexte 12">
            <a:hlinkClick r:id="rId3"/>
            <a:extLst>
              <a:ext uri="{FF2B5EF4-FFF2-40B4-BE49-F238E27FC236}">
                <a16:creationId xmlns:a16="http://schemas.microsoft.com/office/drawing/2014/main" id="{5E990153-C080-72F9-3995-9BCB9C24BD63}"/>
              </a:ext>
            </a:extLst>
          </p:cNvPr>
          <p:cNvSpPr txBox="1"/>
          <p:nvPr userDrawn="1"/>
        </p:nvSpPr>
        <p:spPr>
          <a:xfrm>
            <a:off x="219294" y="6487829"/>
            <a:ext cx="828000" cy="169277"/>
          </a:xfrm>
          <a:prstGeom prst="rect">
            <a:avLst/>
          </a:prstGeom>
          <a:noFill/>
          <a:effectLst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efs.sante.fr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7BFA167-3C2F-76EE-49DE-17D0E03AC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480" t="26648" r="36755" b="23278"/>
          <a:stretch/>
        </p:blipFill>
        <p:spPr>
          <a:xfrm>
            <a:off x="9539535" y="263713"/>
            <a:ext cx="1761511" cy="25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880" y="479430"/>
            <a:ext cx="5866781" cy="569387"/>
          </a:xfrm>
        </p:spPr>
        <p:txBody>
          <a:bodyPr/>
          <a:lstStyle>
            <a:lvl1pPr>
              <a:defRPr sz="3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E868F-ABE9-440C-A60A-0117CD92E227}"/>
              </a:ext>
            </a:extLst>
          </p:cNvPr>
          <p:cNvSpPr/>
          <p:nvPr userDrawn="1"/>
        </p:nvSpPr>
        <p:spPr>
          <a:xfrm>
            <a:off x="0" y="6138000"/>
            <a:ext cx="1219150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2B01F4-3B43-3CDF-C2FF-1A1AC043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6000" y="6487829"/>
            <a:ext cx="86400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IBTT Bacillus                         EFS Grand Est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4EF00FB-78CD-92C3-3AE9-D86A6EAC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644" y="6487829"/>
            <a:ext cx="3600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ZoneTexte 7">
            <a:hlinkClick r:id="rId2"/>
            <a:extLst>
              <a:ext uri="{FF2B5EF4-FFF2-40B4-BE49-F238E27FC236}">
                <a16:creationId xmlns:a16="http://schemas.microsoft.com/office/drawing/2014/main" id="{83326584-D723-346E-9645-415CC9534C45}"/>
              </a:ext>
            </a:extLst>
          </p:cNvPr>
          <p:cNvSpPr txBox="1"/>
          <p:nvPr userDrawn="1"/>
        </p:nvSpPr>
        <p:spPr>
          <a:xfrm>
            <a:off x="219294" y="6487829"/>
            <a:ext cx="828000" cy="169277"/>
          </a:xfrm>
          <a:prstGeom prst="rect">
            <a:avLst/>
          </a:prstGeom>
          <a:noFill/>
          <a:effectLst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efs.sante.fr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658645-2653-172F-57BD-94002E125ADC}"/>
              </a:ext>
            </a:extLst>
          </p:cNvPr>
          <p:cNvCxnSpPr>
            <a:cxnSpLocks/>
          </p:cNvCxnSpPr>
          <p:nvPr userDrawn="1"/>
        </p:nvCxnSpPr>
        <p:spPr>
          <a:xfrm>
            <a:off x="4286416" y="0"/>
            <a:ext cx="0" cy="617220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C6CA07F-740B-D053-47D9-BD261746E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5880" y="1700399"/>
            <a:ext cx="5866780" cy="938719"/>
          </a:xfrm>
        </p:spPr>
        <p:txBody>
          <a:bodyPr/>
          <a:lstStyle>
            <a:lvl1pPr marL="468000" indent="-468000">
              <a:lnSpc>
                <a:spcPct val="100000"/>
              </a:lnSpc>
              <a:spcBef>
                <a:spcPts val="1200"/>
              </a:spcBef>
              <a:buFontTx/>
              <a:buNone/>
              <a:defRPr sz="2000" b="1"/>
            </a:lvl1pPr>
            <a:lvl2pPr marL="648000" indent="-1800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·"/>
              <a:defRPr sz="1600" b="1"/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286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E3CBE-98A4-9D29-F391-13FF0F4F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76" y="2427319"/>
            <a:ext cx="6480000" cy="1138773"/>
          </a:xfrm>
        </p:spPr>
        <p:txBody>
          <a:bodyPr anchor="b"/>
          <a:lstStyle>
            <a:lvl1pPr algn="r">
              <a:defRPr sz="37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E868F-ABE9-440C-A60A-0117CD92E227}"/>
              </a:ext>
            </a:extLst>
          </p:cNvPr>
          <p:cNvSpPr/>
          <p:nvPr userDrawn="1"/>
        </p:nvSpPr>
        <p:spPr>
          <a:xfrm>
            <a:off x="0" y="6138000"/>
            <a:ext cx="12191509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2B01F4-3B43-3CDF-C2FF-1A1AC043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6000" y="6487829"/>
            <a:ext cx="86400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IBTT Bacillus                         EFS Grand Est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4EF00FB-78CD-92C3-3AE9-D86A6EAC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2644" y="6487829"/>
            <a:ext cx="3600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ZoneTexte 7">
            <a:hlinkClick r:id="rId2"/>
            <a:extLst>
              <a:ext uri="{FF2B5EF4-FFF2-40B4-BE49-F238E27FC236}">
                <a16:creationId xmlns:a16="http://schemas.microsoft.com/office/drawing/2014/main" id="{83326584-D723-346E-9645-415CC9534C45}"/>
              </a:ext>
            </a:extLst>
          </p:cNvPr>
          <p:cNvSpPr txBox="1"/>
          <p:nvPr userDrawn="1"/>
        </p:nvSpPr>
        <p:spPr>
          <a:xfrm>
            <a:off x="219294" y="6487829"/>
            <a:ext cx="828000" cy="169277"/>
          </a:xfrm>
          <a:prstGeom prst="rect">
            <a:avLst/>
          </a:prstGeom>
          <a:noFill/>
          <a:effectLst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efs.sante.fr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658645-2653-172F-57BD-94002E125ADC}"/>
              </a:ext>
            </a:extLst>
          </p:cNvPr>
          <p:cNvCxnSpPr>
            <a:cxnSpLocks/>
          </p:cNvCxnSpPr>
          <p:nvPr userDrawn="1"/>
        </p:nvCxnSpPr>
        <p:spPr>
          <a:xfrm>
            <a:off x="4286416" y="0"/>
            <a:ext cx="0" cy="617220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4831BF2-C3E8-F08E-163E-5861CC568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467"/>
          <a:stretch/>
        </p:blipFill>
        <p:spPr>
          <a:xfrm>
            <a:off x="-1" y="0"/>
            <a:ext cx="4286403" cy="4725143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C7E12FDC-C06A-8C9B-BB74-BF273CA9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576" y="3609020"/>
            <a:ext cx="6480000" cy="861774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buFontTx/>
              <a:buNone/>
              <a:defRPr sz="2800" b="0"/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E492864F-A7D2-FEB7-5C45-076F44940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1504" y="4036419"/>
            <a:ext cx="2496444" cy="2092881"/>
          </a:xfrm>
        </p:spPr>
        <p:txBody>
          <a:bodyPr wrap="none" anchor="ctr"/>
          <a:lstStyle>
            <a:lvl1pPr algn="r">
              <a:lnSpc>
                <a:spcPct val="80000"/>
              </a:lnSpc>
              <a:spcBef>
                <a:spcPts val="0"/>
              </a:spcBef>
              <a:buFontTx/>
              <a:buNone/>
              <a:defRPr sz="17000" b="1"/>
            </a:lvl1pPr>
            <a:lvl2pPr marL="0" indent="0" algn="r">
              <a:spcBef>
                <a:spcPts val="0"/>
              </a:spcBef>
              <a:buFontTx/>
              <a:buNone/>
              <a:defRPr sz="1200" b="0"/>
            </a:lvl2pPr>
            <a:lvl3pPr marL="0" algn="r">
              <a:spcBef>
                <a:spcPts val="0"/>
              </a:spcBef>
              <a:buFontTx/>
              <a:buNone/>
              <a:defRPr sz="1200" b="0"/>
            </a:lvl3pPr>
            <a:lvl4pPr algn="r">
              <a:buFontTx/>
              <a:buNone/>
              <a:defRPr sz="1200" b="0"/>
            </a:lvl4pPr>
            <a:lvl5pPr algn="r">
              <a:buFontTx/>
              <a:buNone/>
              <a:defRPr sz="1200" b="0"/>
            </a:lvl5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448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9901238" cy="38211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3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6DD30C-1BF2-1511-2DC4-FB84CF4C4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30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CF6B8EE-C682-B45C-9F8D-22252A34A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A2957E7F-5541-DC81-D893-F64F2EDE0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4667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1530654-64A0-6DC1-C2A4-559763ECBB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9346" y="3473905"/>
            <a:ext cx="2304000" cy="55399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0"/>
            </a:lvl3pPr>
            <a:lvl4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3FE2D-DC07-3800-9CE2-30BF3C7D52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95363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E01B644-A403-F14F-FBD0-560A9FD21BA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9987" y="2097087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CA2558D-F2FE-628E-A494-E5C4B6DCD4B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11578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5EB5434-43CA-9391-1D6C-4559671B26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6202" y="2096368"/>
            <a:ext cx="2303462" cy="12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33663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EFA0914-5D39-0FE8-3ABD-4430E7AEF3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5292000" cy="6156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6540" y="512676"/>
            <a:ext cx="4967360" cy="4308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4760" y="2061106"/>
            <a:ext cx="6012000" cy="1370216"/>
          </a:xfrm>
          <a:ln w="28575">
            <a:solidFill>
              <a:schemeClr val="accent2"/>
            </a:solidFill>
          </a:ln>
        </p:spPr>
        <p:txBody>
          <a:bodyPr lIns="720000" tIns="360000" rIns="540000" bIns="36000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6539" y="1015571"/>
            <a:ext cx="496736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97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5040000" cy="4308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C2CE41-B4D1-00E9-64D8-B37670408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2" y="2097088"/>
            <a:ext cx="5040000" cy="191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1" y="1196752"/>
            <a:ext cx="5040000" cy="67710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FCB18D-70C1-42DF-340E-D75ED20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48" t="21929" r="3393"/>
          <a:stretch/>
        </p:blipFill>
        <p:spPr>
          <a:xfrm>
            <a:off x="7924799" y="-26897"/>
            <a:ext cx="4267201" cy="5354090"/>
          </a:xfrm>
          <a:prstGeom prst="rect">
            <a:avLst/>
          </a:prstGeom>
        </p:spPr>
      </p:pic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D0B4EEEB-4015-7CA4-0038-1EDFA9D5B9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4604" y="692696"/>
            <a:ext cx="5328000" cy="5220000"/>
          </a:xfrm>
          <a:pattFill prst="openDmnd">
            <a:fgClr>
              <a:schemeClr val="bg2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8AA94F0-FF30-7F0E-194D-9848C8CE4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661" y="5059196"/>
            <a:ext cx="5040000" cy="854080"/>
          </a:xfrm>
          <a:solidFill>
            <a:schemeClr val="accent1"/>
          </a:solidFill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650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>
            <a:extLst>
              <a:ext uri="{FF2B5EF4-FFF2-40B4-BE49-F238E27FC236}">
                <a16:creationId xmlns:a16="http://schemas.microsoft.com/office/drawing/2014/main" id="{071DFE56-6758-4628-4687-2BE72845E5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032625" y="2097088"/>
            <a:ext cx="4859338" cy="32766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0506-5BE4-4453-AE4B-F0F5E69C63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6831898-B356-E6AF-7425-B6FE7365C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2" y="1196752"/>
            <a:ext cx="9899650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b="0"/>
            </a:lvl2pPr>
            <a:lvl3pPr marL="0">
              <a:spcBef>
                <a:spcPts val="0"/>
              </a:spcBef>
              <a:buFontTx/>
              <a:buNone/>
              <a:defRPr sz="1200" b="0"/>
            </a:lvl3pPr>
            <a:lvl4pPr>
              <a:buFontTx/>
              <a:buNone/>
              <a:defRPr sz="1200" b="0"/>
            </a:lvl4pPr>
            <a:lvl5pPr>
              <a:buFontTx/>
              <a:buNone/>
              <a:defRPr sz="1200" b="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A7D9DEB-F334-6FA2-8151-89624F6EE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000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ECA4138-CB72-D5F5-D6A8-60C15D547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3237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4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000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421DC2D3-E74A-75A7-CB71-4C34012E6A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812" y="3748073"/>
            <a:ext cx="1620000" cy="800219"/>
          </a:xfrm>
        </p:spPr>
        <p:txBody>
          <a:bodyPr/>
          <a:lstStyle>
            <a:lvl1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000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AB87A43-B36E-808A-F570-680E10171B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4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3" name="Espace réservé pour une image  3">
            <a:extLst>
              <a:ext uri="{FF2B5EF4-FFF2-40B4-BE49-F238E27FC236}">
                <a16:creationId xmlns:a16="http://schemas.microsoft.com/office/drawing/2014/main" id="{49AB7B83-4D81-8BA8-198B-2303422F9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95019" y="2564904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79EC3DD8-0BFF-0BF8-6025-BB2E571EE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10936" y="2576447"/>
            <a:ext cx="1620000" cy="1080000"/>
          </a:xfrm>
        </p:spPr>
        <p:txBody>
          <a:bodyPr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</p:spTree>
    <p:extLst>
      <p:ext uri="{BB962C8B-B14F-4D97-AF65-F5344CB8AC3E}">
        <p14:creationId xmlns:p14="http://schemas.microsoft.com/office/powerpoint/2010/main" val="6140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fs.sante.f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82662" y="693857"/>
            <a:ext cx="9900000" cy="43088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2662" y="2120950"/>
            <a:ext cx="9900000" cy="1594283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76000" y="6487829"/>
            <a:ext cx="8640000" cy="169277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/>
              <a:t>IBTT Bacillus                         EFS Grand Est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32644" y="6487829"/>
            <a:ext cx="360000" cy="169277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</a:lstStyle>
          <a:p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>
            <a:hlinkClick r:id="rId14"/>
            <a:extLst>
              <a:ext uri="{FF2B5EF4-FFF2-40B4-BE49-F238E27FC236}">
                <a16:creationId xmlns:a16="http://schemas.microsoft.com/office/drawing/2014/main" id="{435E7BF0-94CB-CF4A-02B3-C995CD0BEBD0}"/>
              </a:ext>
            </a:extLst>
          </p:cNvPr>
          <p:cNvSpPr txBox="1"/>
          <p:nvPr userDrawn="1"/>
        </p:nvSpPr>
        <p:spPr>
          <a:xfrm>
            <a:off x="219294" y="6487829"/>
            <a:ext cx="828000" cy="169277"/>
          </a:xfrm>
          <a:prstGeom prst="rect">
            <a:avLst/>
          </a:prstGeom>
          <a:noFill/>
          <a:effectLst/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efs.sante.fr</a:t>
            </a:r>
            <a:endParaRPr lang="fr-FR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0" r:id="rId5"/>
    <p:sldLayoutId id="2147483656" r:id="rId6"/>
    <p:sldLayoutId id="2147483658" r:id="rId7"/>
    <p:sldLayoutId id="2147483657" r:id="rId8"/>
    <p:sldLayoutId id="2147483659" r:id="rId9"/>
    <p:sldLayoutId id="2147483652" r:id="rId10"/>
    <p:sldLayoutId id="2147483660" r:id="rId11"/>
    <p:sldLayoutId id="2147483661" r:id="rId12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800"/>
        </a:spcBef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600"/>
        </a:spcBef>
        <a:buClr>
          <a:schemeClr val="accent1"/>
        </a:buClr>
        <a:buFontTx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·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 userDrawn="1">
          <p15:clr>
            <a:srgbClr val="F26B43"/>
          </p15:clr>
        </p15:guide>
        <p15:guide id="2" orient="horz" pos="3725" userDrawn="1">
          <p15:clr>
            <a:srgbClr val="F26B43"/>
          </p15:clr>
        </p15:guide>
        <p15:guide id="3" pos="6856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352" y="4725144"/>
            <a:ext cx="11305256" cy="1292662"/>
          </a:xfrm>
        </p:spPr>
        <p:txBody>
          <a:bodyPr/>
          <a:lstStyle/>
          <a:p>
            <a:r>
              <a:rPr lang="fr-FR" sz="2800" b="1" dirty="0">
                <a:solidFill>
                  <a:srgbClr val="002060"/>
                </a:solidFill>
              </a:rPr>
              <a:t>Incident Bactérien à Bacillus MOBILIS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002060"/>
                </a:solidFill>
              </a:rPr>
              <a:t>Transmis par Transfusion (IBTT)  :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dirty="0"/>
              <a:t>secondaire à transfusion de MCP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450E56-3395-419E-99B0-11AA5D9BB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82"/>
          <a:stretch/>
        </p:blipFill>
        <p:spPr>
          <a:xfrm>
            <a:off x="467544" y="332656"/>
            <a:ext cx="3151260" cy="25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488" y="1197232"/>
            <a:ext cx="107541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Tout évènement survenant pendant ou au décours d’une transfusion est à considérer comme un incident transfusionnel jusqu’à  conclusion de l’enquête. </a:t>
            </a:r>
          </a:p>
          <a:p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cs typeface="Calibri" panose="020F0502020204030204" pitchFamily="34" charset="0"/>
              </a:rPr>
              <a:t>Tout incident doit être signalé obligatoirement au correspondant d’HVG de l’ES et à l’EFS dès que possible (H24,7/7).</a:t>
            </a:r>
          </a:p>
          <a:p>
            <a:endParaRPr lang="fr-FR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chemeClr val="tx2"/>
                </a:solidFill>
                <a:cs typeface="Calibri" panose="020F0502020204030204" pitchFamily="34" charset="0"/>
              </a:rPr>
              <a:t>En effet, d’autres produits « parents », non encore délivrés, peuvent encore être en stock à l’EFS ou dans un dépôt de sang</a:t>
            </a:r>
            <a:r>
              <a:rPr lang="fr-FR" sz="2000" dirty="0">
                <a:solidFill>
                  <a:schemeClr val="tx2"/>
                </a:solidFill>
                <a:cs typeface="Calibri" panose="020F0502020204030204" pitchFamily="34" charset="0"/>
              </a:rPr>
              <a:t> et doivent être bloqués pendant l‘enquête.</a:t>
            </a:r>
          </a:p>
          <a:p>
            <a:endParaRPr lang="fr-FR" sz="20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2"/>
                </a:solidFill>
                <a:cs typeface="Calibri" panose="020F0502020204030204" pitchFamily="34" charset="0"/>
              </a:rPr>
              <a:t>L’enquête d’hémovigilance réalisée dans un second temps est effectuée pour déterminer l’orientation diagnostique et l’imputabilité de la transfusion.</a:t>
            </a:r>
          </a:p>
          <a:p>
            <a:endParaRPr lang="fr-FR" sz="20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2"/>
                </a:solidFill>
                <a:cs typeface="Calibri" panose="020F0502020204030204" pitchFamily="34" charset="0"/>
              </a:rPr>
              <a:t>Une fois l’enquête terminée, les produits bloqués seront </a:t>
            </a:r>
            <a:r>
              <a:rPr lang="fr-FR" sz="2000" b="1" dirty="0">
                <a:solidFill>
                  <a:schemeClr val="tx2"/>
                </a:solidFill>
                <a:cs typeface="Calibri" panose="020F0502020204030204" pitchFamily="34" charset="0"/>
              </a:rPr>
              <a:t>libérés ou détruits selon les résultats</a:t>
            </a:r>
            <a:r>
              <a:rPr lang="fr-FR" sz="2000" dirty="0">
                <a:solidFill>
                  <a:schemeClr val="tx2"/>
                </a:solidFill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849" y="375722"/>
            <a:ext cx="19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cap="all" dirty="0">
                <a:solidFill>
                  <a:srgbClr val="00206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1912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908720"/>
            <a:ext cx="9793088" cy="549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33800" algn="l"/>
              </a:tabLst>
            </a:pP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33800" algn="l"/>
              </a:tabLst>
            </a:pP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Aspect anormal d’une poche de mélange de concentré plaquettaire code 122</a:t>
            </a:r>
            <a:r>
              <a:rPr lang="fr-FR" sz="20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0 (MCP) </a:t>
            </a:r>
            <a:r>
              <a:rPr lang="fr-FR" sz="2000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= absence de swirling </a:t>
            </a: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détecté le 13/11/2023 lors de la délivrance par le technicien du service de Délivrance de Lobau, produit le 10/11/2023 par la Préparation de Nancy (J4).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33800" algn="l"/>
              </a:tabLst>
            </a:pP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Poche non délivrée et transmise au Contrôle Qualité du site de Nancy pour levée de doute.</a:t>
            </a:r>
            <a:endParaRPr lang="fr-FR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33800" algn="l"/>
              </a:tabLst>
            </a:pP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Conformément à la procédure, analyse bactériologique réalisée par le laboratoire de bactériologie du CHRU de Nancy revenue positive le 13 novembre 2023 .</a:t>
            </a:r>
            <a:endParaRPr lang="fr-FR" sz="2000" b="1" dirty="0">
              <a:solidFill>
                <a:srgbClr val="00206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Identification initiale du germe </a:t>
            </a:r>
            <a:r>
              <a:rPr lang="fr-FR" sz="2000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Bacillus thuringiensis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redressée par le CNR anaérobies de l’Institut Pasteur </a:t>
            </a: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 </a:t>
            </a:r>
            <a:r>
              <a:rPr lang="fr-FR" sz="2000" b="1" i="1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Bacillus mobilis</a:t>
            </a:r>
            <a:r>
              <a:rPr lang="fr-FR" sz="2000" b="1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germe environnemental (sol, air, eau)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capable de sporuler et </a:t>
            </a:r>
            <a:r>
              <a:rPr lang="fr-FR" sz="2000" dirty="0">
                <a:solidFill>
                  <a:srgbClr val="00206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 résister à l’inactivation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des pathogènes par amotosalen + UVA.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Action au niveau de l‘EFS : </a:t>
            </a:r>
            <a:r>
              <a:rPr lang="fr-FR" sz="20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mise en quarantaine de l’ensemble des produits issus du don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8559" y="310054"/>
            <a:ext cx="3131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>
                <a:solidFill>
                  <a:srgbClr val="002060"/>
                </a:solidFill>
              </a:rPr>
              <a:t>HISTORIQUE Incident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4CFA47-8849-41D1-B8AC-393CF6443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3" r="1938" b="9501"/>
          <a:stretch/>
        </p:blipFill>
        <p:spPr>
          <a:xfrm rot="16200000">
            <a:off x="9942829" y="950323"/>
            <a:ext cx="245946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0_0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1" y="970076"/>
            <a:ext cx="2200061" cy="293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7"/>
          <p:cNvSpPr>
            <a:spLocks noChangeShapeType="1"/>
          </p:cNvSpPr>
          <p:nvPr/>
        </p:nvSpPr>
        <p:spPr bwMode="auto">
          <a:xfrm flipH="1" flipV="1">
            <a:off x="1919536" y="3140968"/>
            <a:ext cx="882632" cy="2120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86804" y="2950983"/>
            <a:ext cx="1503911" cy="55399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</a:rPr>
              <a:t>CONCENTRE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</a:rPr>
              <a:t>GLOBULES ROUGES (CGR)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1919536" y="1204800"/>
            <a:ext cx="805548" cy="880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07220" y="1063799"/>
            <a:ext cx="1275376" cy="2616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50" dirty="0">
                <a:latin typeface="Arial" panose="020B0604020202020204" pitchFamily="34" charset="0"/>
              </a:rPr>
              <a:t>PLASMA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1837424" y="2051912"/>
            <a:ext cx="869796" cy="8019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88683" y="1803789"/>
            <a:ext cx="1380931" cy="57708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50" dirty="0">
                <a:latin typeface="Arial" panose="020B0604020202020204" pitchFamily="34" charset="0"/>
              </a:rPr>
              <a:t>COUCHE LEUCO-PLAQUETTAIRE (CLP)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94" y="2228117"/>
            <a:ext cx="3627661" cy="28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458785" y="108966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Etapes de la fabrication des Mélanges de  Concentré de Plaquettes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0" y="4431103"/>
            <a:ext cx="2909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Centrifugation poche de sang total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4090139" y="2090676"/>
            <a:ext cx="709717" cy="763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99856" y="1220279"/>
            <a:ext cx="3927566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Les couches leuco plaquettaires de 8 dons différents sont regroupées en une seule </a:t>
            </a:r>
            <a:r>
              <a:rPr lang="fr-FR" sz="1400" dirty="0" smtClean="0">
                <a:solidFill>
                  <a:srgbClr val="002060"/>
                </a:solidFill>
              </a:rPr>
              <a:t>poche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82" y="1464717"/>
            <a:ext cx="1827516" cy="14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8" descr="IMAGE_6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92" y="3305278"/>
            <a:ext cx="1827516" cy="14973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981236" y="640558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Atténuation des pathogènes :</a:t>
            </a:r>
          </a:p>
          <a:p>
            <a:r>
              <a:rPr lang="fr-FR" sz="1400" dirty="0" smtClean="0">
                <a:solidFill>
                  <a:srgbClr val="002060"/>
                </a:solidFill>
              </a:rPr>
              <a:t>   </a:t>
            </a:r>
            <a:r>
              <a:rPr lang="fr-FR" sz="1400" dirty="0" err="1" smtClean="0">
                <a:solidFill>
                  <a:srgbClr val="002060"/>
                </a:solidFill>
              </a:rPr>
              <a:t>Amotosalen</a:t>
            </a:r>
            <a:r>
              <a:rPr lang="fr-FR" sz="1400" dirty="0" smtClean="0">
                <a:solidFill>
                  <a:srgbClr val="002060"/>
                </a:solidFill>
              </a:rPr>
              <a:t> + illumination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34459" y="5429790"/>
            <a:ext cx="230087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Séparation en deux </a:t>
            </a:r>
            <a:r>
              <a:rPr lang="fr-FR" sz="1400" dirty="0" smtClean="0">
                <a:solidFill>
                  <a:srgbClr val="002060"/>
                </a:solidFill>
              </a:rPr>
              <a:t>po</a:t>
            </a:r>
            <a:r>
              <a:rPr lang="fr-FR" sz="1400" dirty="0" smtClean="0">
                <a:solidFill>
                  <a:srgbClr val="002060"/>
                </a:solidFill>
              </a:rPr>
              <a:t>ches </a:t>
            </a:r>
          </a:p>
          <a:p>
            <a:r>
              <a:rPr lang="fr-FR" sz="1400" dirty="0" smtClean="0">
                <a:solidFill>
                  <a:srgbClr val="002060"/>
                </a:solidFill>
              </a:rPr>
              <a:t>de MCPS jumelles</a:t>
            </a:r>
            <a:endParaRPr lang="fr-FR" sz="1400" dirty="0" smtClean="0">
              <a:solidFill>
                <a:srgbClr val="002060"/>
              </a:solidFill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8416328" y="2361551"/>
            <a:ext cx="1110490" cy="8939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0548599" y="4811391"/>
            <a:ext cx="0" cy="561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0417" y="1556792"/>
            <a:ext cx="892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srgbClr val="002060"/>
                </a:solidFill>
              </a:rPr>
              <a:t>Dès réception de l’information de l’absence de </a:t>
            </a:r>
            <a:r>
              <a:rPr lang="fr-FR" sz="2000" dirty="0" err="1">
                <a:solidFill>
                  <a:srgbClr val="002060"/>
                </a:solidFill>
              </a:rPr>
              <a:t>swirling</a:t>
            </a:r>
            <a:r>
              <a:rPr lang="fr-FR" sz="2000" dirty="0">
                <a:solidFill>
                  <a:srgbClr val="002060"/>
                </a:solidFill>
              </a:rPr>
              <a:t> le lundi 13/11/2023 :</a:t>
            </a:r>
          </a:p>
          <a:p>
            <a:pPr lvl="0"/>
            <a:endParaRPr lang="fr-FR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8 CGR bloqués informatiquement et physiquement à l’EFS</a:t>
            </a:r>
          </a:p>
          <a:p>
            <a:pPr lvl="0"/>
            <a:endParaRPr lang="fr-FR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8 plasmas bloqués informatiquement et mis en quarantaine physique.</a:t>
            </a:r>
          </a:p>
          <a:p>
            <a:pPr lvl="0"/>
            <a:endParaRPr lang="fr-FR" sz="20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Découverte que le MCP 12 2</a:t>
            </a:r>
            <a:r>
              <a:rPr lang="fr-FR" sz="2000" dirty="0">
                <a:solidFill>
                  <a:srgbClr val="FF0000"/>
                </a:solidFill>
              </a:rPr>
              <a:t>6</a:t>
            </a:r>
            <a:r>
              <a:rPr lang="fr-FR" sz="2000" dirty="0">
                <a:solidFill>
                  <a:srgbClr val="002060"/>
                </a:solidFill>
              </a:rPr>
              <a:t>0 (poche jumelle) avait été </a:t>
            </a:r>
            <a:r>
              <a:rPr lang="fr-FR" sz="2000" b="1" dirty="0">
                <a:solidFill>
                  <a:srgbClr val="002060"/>
                </a:solidFill>
              </a:rPr>
              <a:t>transfusé le 12/11 vers 18h à un patient de la clinique XXXXXXX.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7448" y="232540"/>
            <a:ext cx="103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>
                <a:solidFill>
                  <a:srgbClr val="002060"/>
                </a:solidFill>
              </a:rPr>
              <a:t>Enquête A L’EFS sur la localisation des PSL à mettre en quarantaine</a:t>
            </a:r>
          </a:p>
        </p:txBody>
      </p:sp>
    </p:spTree>
    <p:extLst>
      <p:ext uri="{BB962C8B-B14F-4D97-AF65-F5344CB8AC3E}">
        <p14:creationId xmlns:p14="http://schemas.microsoft.com/office/powerpoint/2010/main" val="30083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CF8A1D-1253-437D-861F-C9832C4BB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7" y="3212976"/>
            <a:ext cx="810617" cy="8106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1424" y="989451"/>
            <a:ext cx="10441160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Transfusée le 12/11 à un patient : myélodysplasie, résection transurétrale de la prostate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hémorragie, transfert au service de soins continus de la clinique XXXXX.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Celui-ci avait présenté un premier épisode fébrile le 11/11 pour lequel des hémocultures avaient été réalisées le 12/11 à 6h30. Résultats positifs à </a:t>
            </a:r>
            <a:r>
              <a:rPr lang="fr-FR" sz="20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E. coli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(Gram -). Patient mis sous antibiothérapie : </a:t>
            </a:r>
            <a:r>
              <a:rPr lang="fr-FR" sz="20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Rocephine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Amiklin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Transfusé avec le MCP le 12/11 à 18h → pic fébrile post transfusion + hypotension + désaturation. Symptomatologie mise sous le compte de l’épisode infectieux de la veille. </a:t>
            </a:r>
            <a:r>
              <a:rPr lang="fr-F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Absence de signalement à l’EFS.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Réalisation d’une nouvelle hémoculture : positive à </a:t>
            </a:r>
            <a:r>
              <a:rPr lang="fr-FR" sz="20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Bacillus thuringiensis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redressée également en </a:t>
            </a:r>
            <a:r>
              <a:rPr lang="fr-FR" sz="20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Bacillus mobilis 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 le CNR Pasteur.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Modification antibiothérapie : rajout </a:t>
            </a:r>
            <a:r>
              <a:rPr lang="fr-FR" sz="20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Norfloxacine</a:t>
            </a:r>
            <a:r>
              <a:rPr lang="fr-FR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Patient apyrétique le 14/11, évolution favorable.</a:t>
            </a:r>
            <a:endParaRPr lang="fr-FR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IBTT certain, non signalé et non déclaré par l’ES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39738" y="218364"/>
            <a:ext cx="507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>
                <a:solidFill>
                  <a:srgbClr val="002060"/>
                </a:solidFill>
              </a:rPr>
              <a:t>Devenir poche MCP jumelle 122</a:t>
            </a:r>
            <a:r>
              <a:rPr lang="fr-FR" sz="2000" b="1" cap="all" dirty="0">
                <a:solidFill>
                  <a:srgbClr val="00B050"/>
                </a:solidFill>
              </a:rPr>
              <a:t>5</a:t>
            </a:r>
            <a:r>
              <a:rPr lang="fr-FR" sz="2000" b="1" cap="all" dirty="0">
                <a:solidFill>
                  <a:srgbClr val="002060"/>
                </a:solidFill>
              </a:rPr>
              <a:t>0</a:t>
            </a:r>
            <a:r>
              <a:rPr lang="fr-FR" sz="2000" cap="all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537F2F-27BE-42BA-A065-37B98627C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2" t="66459" r="74687" b="23124"/>
          <a:stretch/>
        </p:blipFill>
        <p:spPr>
          <a:xfrm>
            <a:off x="484062" y="3121067"/>
            <a:ext cx="356678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62604" y="108966"/>
            <a:ext cx="764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Etapes de la fabrication des Mélanges de  Concentrés de Plaquettes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5E11AE-677C-4AEC-8CA6-FC47537C1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797081" y="2369263"/>
            <a:ext cx="356678" cy="5357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AEF3DF-4191-4020-8A6F-24C14AB74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2" t="66459" r="74687" b="23124"/>
          <a:stretch/>
        </p:blipFill>
        <p:spPr>
          <a:xfrm>
            <a:off x="4908393" y="2965902"/>
            <a:ext cx="538271" cy="8085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AEB6EC-30D5-466D-8377-4C5E0CDAE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4" y="2369263"/>
            <a:ext cx="810617" cy="8106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E837D56-AA28-4351-9326-CE475A318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949481" y="2521663"/>
            <a:ext cx="356678" cy="5357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C6A359-0DE4-4C08-8D52-3E60D9282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1101881" y="2674063"/>
            <a:ext cx="356678" cy="5357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FE61E0-89CB-489F-81D3-4ECB7F002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1254281" y="2826463"/>
            <a:ext cx="356678" cy="5357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8EDBBC-E3CC-42D8-B122-5DF6F8FAC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771142" y="2941953"/>
            <a:ext cx="356678" cy="5357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1DA974-C5BF-4D31-B112-7EBFD3B62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923542" y="3094353"/>
            <a:ext cx="356678" cy="5357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9C2E18-4541-4208-BE0D-62B2687B3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1075942" y="3246753"/>
            <a:ext cx="356678" cy="5357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31594F-94DB-4D58-A017-3A9D82A3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1228342" y="3399153"/>
            <a:ext cx="356678" cy="5357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D78DA8-D0B5-4240-A5A5-A93305964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336536" y="2430121"/>
            <a:ext cx="356678" cy="5357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966D4ED-5895-4688-BC10-806E45984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488936" y="2582521"/>
            <a:ext cx="356678" cy="5357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19DFDC-C248-42A4-81D8-25EF1903D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641336" y="2734921"/>
            <a:ext cx="356678" cy="5357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2326E0A-D547-4428-9A1A-B9EEA9EDF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793736" y="2887321"/>
            <a:ext cx="356678" cy="5357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4789CF0-18ED-4B78-91FB-F23BE98E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310597" y="3002811"/>
            <a:ext cx="356678" cy="5357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85DCEEC-18E1-4F04-B095-29E87BAD5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462997" y="3155211"/>
            <a:ext cx="356678" cy="53578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711A1AC-58DD-45DC-A759-4CB34BFA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615397" y="3307611"/>
            <a:ext cx="356678" cy="53578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D45DC8F-D65B-47EE-910C-F4A946CA5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2767797" y="3460011"/>
            <a:ext cx="356678" cy="53578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B0B0116-AC98-42BA-B800-55C2F2545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3918793" y="2993556"/>
            <a:ext cx="519861" cy="78090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CD33CEA-FC8B-4EEB-83F9-06AB8EB6C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2" t="66459" r="74687" b="23124"/>
          <a:stretch/>
        </p:blipFill>
        <p:spPr>
          <a:xfrm>
            <a:off x="7761557" y="2985483"/>
            <a:ext cx="538271" cy="80855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1BE59EF-B070-4DA8-B166-92C93160FF96}"/>
              </a:ext>
            </a:extLst>
          </p:cNvPr>
          <p:cNvSpPr txBox="1"/>
          <p:nvPr/>
        </p:nvSpPr>
        <p:spPr>
          <a:xfrm rot="19243447">
            <a:off x="234082" y="1634566"/>
            <a:ext cx="1683722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8 dons de sang total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6A658E9-6A18-4DC6-8BFA-68E4931AA491}"/>
              </a:ext>
            </a:extLst>
          </p:cNvPr>
          <p:cNvSpPr txBox="1"/>
          <p:nvPr/>
        </p:nvSpPr>
        <p:spPr>
          <a:xfrm rot="19075476">
            <a:off x="1445807" y="1634566"/>
            <a:ext cx="2390645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8 couches leucoplaquettaires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E5E8FD7-CDDA-4796-A62E-3A622CBDA335}"/>
              </a:ext>
            </a:extLst>
          </p:cNvPr>
          <p:cNvSpPr txBox="1"/>
          <p:nvPr/>
        </p:nvSpPr>
        <p:spPr>
          <a:xfrm rot="18987274">
            <a:off x="3215747" y="1512502"/>
            <a:ext cx="160517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mélange de 8 CLP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374FAF5-947A-4AAA-88A2-2C8E30A38BD2}"/>
              </a:ext>
            </a:extLst>
          </p:cNvPr>
          <p:cNvSpPr txBox="1"/>
          <p:nvPr/>
        </p:nvSpPr>
        <p:spPr>
          <a:xfrm rot="18987274">
            <a:off x="4921411" y="1611044"/>
            <a:ext cx="620930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1 MCP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2428D5C-CD32-4E00-A181-F8D030A67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2" t="66459" r="74687" b="23124"/>
          <a:stretch/>
        </p:blipFill>
        <p:spPr>
          <a:xfrm>
            <a:off x="6700089" y="2938220"/>
            <a:ext cx="538271" cy="80855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EFC6F2F-8CA6-4044-9558-4B979EAA84C8}"/>
              </a:ext>
            </a:extLst>
          </p:cNvPr>
          <p:cNvSpPr txBox="1"/>
          <p:nvPr/>
        </p:nvSpPr>
        <p:spPr>
          <a:xfrm rot="18987274">
            <a:off x="6375430" y="1738034"/>
            <a:ext cx="1125812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MCP inactivé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BA71085-DFFE-4E54-9443-0E967CD25E73}"/>
              </a:ext>
            </a:extLst>
          </p:cNvPr>
          <p:cNvSpPr txBox="1"/>
          <p:nvPr/>
        </p:nvSpPr>
        <p:spPr>
          <a:xfrm rot="18987274">
            <a:off x="7490287" y="1634567"/>
            <a:ext cx="119634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MCP </a:t>
            </a:r>
            <a:r>
              <a:rPr lang="fr-FR" sz="1400" dirty="0" err="1">
                <a:solidFill>
                  <a:schemeClr val="accent2"/>
                </a:solidFill>
              </a:rPr>
              <a:t>déCADé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AA8790A-3955-44BB-9EAE-45EC351C1F8E}"/>
              </a:ext>
            </a:extLst>
          </p:cNvPr>
          <p:cNvSpPr txBox="1"/>
          <p:nvPr/>
        </p:nvSpPr>
        <p:spPr>
          <a:xfrm rot="18987274">
            <a:off x="8149281" y="1584697"/>
            <a:ext cx="1343820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2 MCP jumeaux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139A28C-CC81-4FC4-BBCF-697B96B51C68}"/>
              </a:ext>
            </a:extLst>
          </p:cNvPr>
          <p:cNvCxnSpPr/>
          <p:nvPr/>
        </p:nvCxnSpPr>
        <p:spPr>
          <a:xfrm>
            <a:off x="1633015" y="3399153"/>
            <a:ext cx="67758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10A1DD8-C184-498A-8436-0193F2C09F00}"/>
              </a:ext>
            </a:extLst>
          </p:cNvPr>
          <p:cNvCxnSpPr/>
          <p:nvPr/>
        </p:nvCxnSpPr>
        <p:spPr>
          <a:xfrm flipV="1">
            <a:off x="3598596" y="3395697"/>
            <a:ext cx="320197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4B3E443-0D8F-4925-B8F0-FDB997A794B2}"/>
              </a:ext>
            </a:extLst>
          </p:cNvPr>
          <p:cNvCxnSpPr/>
          <p:nvPr/>
        </p:nvCxnSpPr>
        <p:spPr>
          <a:xfrm>
            <a:off x="4438654" y="3395697"/>
            <a:ext cx="515785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9740D69-CE5E-4C19-919B-E90F7BCE8A07}"/>
              </a:ext>
            </a:extLst>
          </p:cNvPr>
          <p:cNvCxnSpPr/>
          <p:nvPr/>
        </p:nvCxnSpPr>
        <p:spPr>
          <a:xfrm flipV="1">
            <a:off x="5465530" y="3370181"/>
            <a:ext cx="1186241" cy="121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51381F2-ACF2-4FB3-B3C1-7E8F9B5E656C}"/>
              </a:ext>
            </a:extLst>
          </p:cNvPr>
          <p:cNvCxnSpPr/>
          <p:nvPr/>
        </p:nvCxnSpPr>
        <p:spPr>
          <a:xfrm>
            <a:off x="7264555" y="3376527"/>
            <a:ext cx="515785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6E17E7-AE08-4218-8DE7-D83245A03135}"/>
              </a:ext>
            </a:extLst>
          </p:cNvPr>
          <p:cNvCxnSpPr/>
          <p:nvPr/>
        </p:nvCxnSpPr>
        <p:spPr>
          <a:xfrm>
            <a:off x="5903631" y="2808315"/>
            <a:ext cx="0" cy="55392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E4BD33F-7A69-463D-96CE-29C1213F5C11}"/>
              </a:ext>
            </a:extLst>
          </p:cNvPr>
          <p:cNvGrpSpPr/>
          <p:nvPr/>
        </p:nvGrpSpPr>
        <p:grpSpPr>
          <a:xfrm>
            <a:off x="5649342" y="2047908"/>
            <a:ext cx="494429" cy="741645"/>
            <a:chOff x="5446181" y="3834991"/>
            <a:chExt cx="494429" cy="741645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F2944905-4BAC-467B-9D13-0CA956C22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097" t="17414" r="29097" b="23932"/>
            <a:stretch/>
          </p:blipFill>
          <p:spPr>
            <a:xfrm>
              <a:off x="5446181" y="3834991"/>
              <a:ext cx="494429" cy="741645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69DBEB9-2B45-4F37-A093-7B8BF467B0C6}"/>
                </a:ext>
              </a:extLst>
            </p:cNvPr>
            <p:cNvSpPr txBox="1"/>
            <p:nvPr/>
          </p:nvSpPr>
          <p:spPr>
            <a:xfrm rot="16200000">
              <a:off x="5481831" y="4124324"/>
              <a:ext cx="42312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700" b="1" dirty="0">
                  <a:solidFill>
                    <a:schemeClr val="accent2"/>
                  </a:solidFill>
                </a:rPr>
                <a:t>AMOTO</a:t>
              </a:r>
            </a:p>
            <a:p>
              <a:r>
                <a:rPr lang="fr-FR" sz="700" b="1" dirty="0">
                  <a:solidFill>
                    <a:schemeClr val="accent2"/>
                  </a:solidFill>
                </a:rPr>
                <a:t>SALEN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780CDBB7-1E7A-4C34-ABB6-383703F0F188}"/>
              </a:ext>
            </a:extLst>
          </p:cNvPr>
          <p:cNvGrpSpPr/>
          <p:nvPr/>
        </p:nvGrpSpPr>
        <p:grpSpPr>
          <a:xfrm>
            <a:off x="6018955" y="2724870"/>
            <a:ext cx="492308" cy="586845"/>
            <a:chOff x="5955660" y="2461425"/>
            <a:chExt cx="492308" cy="586845"/>
          </a:xfrm>
        </p:grpSpPr>
        <p:sp>
          <p:nvSpPr>
            <p:cNvPr id="45" name="Éclair 44">
              <a:extLst>
                <a:ext uri="{FF2B5EF4-FFF2-40B4-BE49-F238E27FC236}">
                  <a16:creationId xmlns:a16="http://schemas.microsoft.com/office/drawing/2014/main" id="{0D6B2845-5211-4968-B19C-2F1264ECA963}"/>
                </a:ext>
              </a:extLst>
            </p:cNvPr>
            <p:cNvSpPr/>
            <p:nvPr/>
          </p:nvSpPr>
          <p:spPr>
            <a:xfrm>
              <a:off x="5955660" y="2554160"/>
              <a:ext cx="326354" cy="49411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2398CF3-F45D-4393-94C0-7A7B20C285BA}"/>
                </a:ext>
              </a:extLst>
            </p:cNvPr>
            <p:cNvSpPr txBox="1"/>
            <p:nvPr/>
          </p:nvSpPr>
          <p:spPr>
            <a:xfrm rot="3654132">
              <a:off x="6125416" y="2568533"/>
              <a:ext cx="429660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400" dirty="0">
                  <a:solidFill>
                    <a:schemeClr val="accent2"/>
                  </a:solidFill>
                </a:rPr>
                <a:t>UVA</a:t>
              </a:r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465E594-C628-4AEC-A2B5-56A362ED9FB4}"/>
              </a:ext>
            </a:extLst>
          </p:cNvPr>
          <p:cNvCxnSpPr/>
          <p:nvPr/>
        </p:nvCxnSpPr>
        <p:spPr>
          <a:xfrm>
            <a:off x="3598596" y="2826463"/>
            <a:ext cx="0" cy="11693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4012BE7-4210-4827-86B8-109826F62E6C}"/>
              </a:ext>
            </a:extLst>
          </p:cNvPr>
          <p:cNvCxnSpPr/>
          <p:nvPr/>
        </p:nvCxnSpPr>
        <p:spPr>
          <a:xfrm>
            <a:off x="3420257" y="2852186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CBD5DD0-028C-43ED-B0B2-6C17BC77A1E4}"/>
              </a:ext>
            </a:extLst>
          </p:cNvPr>
          <p:cNvCxnSpPr/>
          <p:nvPr/>
        </p:nvCxnSpPr>
        <p:spPr>
          <a:xfrm>
            <a:off x="3435440" y="4003031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F378B69-15A1-461D-B3E3-3A7F65B2DCAE}"/>
              </a:ext>
            </a:extLst>
          </p:cNvPr>
          <p:cNvCxnSpPr/>
          <p:nvPr/>
        </p:nvCxnSpPr>
        <p:spPr>
          <a:xfrm>
            <a:off x="3426205" y="3012106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3CFC5AA-C6D2-4255-8342-E12F3CE10A94}"/>
              </a:ext>
            </a:extLst>
          </p:cNvPr>
          <p:cNvCxnSpPr/>
          <p:nvPr/>
        </p:nvCxnSpPr>
        <p:spPr>
          <a:xfrm>
            <a:off x="3435442" y="3179880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6E3D72FF-2338-4F5C-BDD9-8380C23106FD}"/>
              </a:ext>
            </a:extLst>
          </p:cNvPr>
          <p:cNvCxnSpPr/>
          <p:nvPr/>
        </p:nvCxnSpPr>
        <p:spPr>
          <a:xfrm>
            <a:off x="3435441" y="3333620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783698B-4520-4653-AE1F-756A42A54B27}"/>
              </a:ext>
            </a:extLst>
          </p:cNvPr>
          <p:cNvCxnSpPr/>
          <p:nvPr/>
        </p:nvCxnSpPr>
        <p:spPr>
          <a:xfrm>
            <a:off x="3420256" y="3498534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6B90226A-7E99-400C-BA94-CD1D44C6A911}"/>
              </a:ext>
            </a:extLst>
          </p:cNvPr>
          <p:cNvCxnSpPr/>
          <p:nvPr/>
        </p:nvCxnSpPr>
        <p:spPr>
          <a:xfrm>
            <a:off x="3426205" y="3679559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6780392-29F0-4025-83DB-0E8EB1AAF48D}"/>
              </a:ext>
            </a:extLst>
          </p:cNvPr>
          <p:cNvCxnSpPr/>
          <p:nvPr/>
        </p:nvCxnSpPr>
        <p:spPr>
          <a:xfrm>
            <a:off x="3435441" y="3839420"/>
            <a:ext cx="1783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2BFBA1AC-1860-4F85-B53C-A89C418C501D}"/>
              </a:ext>
            </a:extLst>
          </p:cNvPr>
          <p:cNvSpPr txBox="1"/>
          <p:nvPr/>
        </p:nvSpPr>
        <p:spPr>
          <a:xfrm rot="16200000">
            <a:off x="1307537" y="4848952"/>
            <a:ext cx="1236483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Centrifugation </a:t>
            </a:r>
          </a:p>
          <a:p>
            <a:r>
              <a:rPr lang="fr-FR" sz="1400" dirty="0">
                <a:solidFill>
                  <a:srgbClr val="7030A0"/>
                </a:solidFill>
              </a:rPr>
              <a:t>+ séparation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A7EEDF3-DDD7-4C65-8A86-E9D783223905}"/>
              </a:ext>
            </a:extLst>
          </p:cNvPr>
          <p:cNvSpPr txBox="1"/>
          <p:nvPr/>
        </p:nvSpPr>
        <p:spPr>
          <a:xfrm rot="16200000">
            <a:off x="2723922" y="4707727"/>
            <a:ext cx="151059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Mélange CLP </a:t>
            </a:r>
          </a:p>
          <a:p>
            <a:r>
              <a:rPr lang="fr-FR" sz="1400" dirty="0">
                <a:solidFill>
                  <a:srgbClr val="7030A0"/>
                </a:solidFill>
              </a:rPr>
              <a:t>+ solution additive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EA12E72-25C7-4CF3-82F0-87BABEB1C0FC}"/>
              </a:ext>
            </a:extLst>
          </p:cNvPr>
          <p:cNvSpPr txBox="1"/>
          <p:nvPr/>
        </p:nvSpPr>
        <p:spPr>
          <a:xfrm rot="16200000">
            <a:off x="3996627" y="4624210"/>
            <a:ext cx="1470522" cy="64633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Centrifugation </a:t>
            </a:r>
          </a:p>
          <a:p>
            <a:r>
              <a:rPr lang="fr-FR" sz="1400" dirty="0">
                <a:solidFill>
                  <a:srgbClr val="7030A0"/>
                </a:solidFill>
              </a:rPr>
              <a:t>+ séparation</a:t>
            </a:r>
          </a:p>
          <a:p>
            <a:r>
              <a:rPr lang="fr-FR" sz="1400" dirty="0">
                <a:solidFill>
                  <a:srgbClr val="7030A0"/>
                </a:solidFill>
              </a:rPr>
              <a:t>+ déleucocytation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E8657C5-67B4-46BD-85A4-2DE92ECD2EB2}"/>
              </a:ext>
            </a:extLst>
          </p:cNvPr>
          <p:cNvSpPr txBox="1"/>
          <p:nvPr/>
        </p:nvSpPr>
        <p:spPr>
          <a:xfrm rot="16200000">
            <a:off x="5492974" y="4747945"/>
            <a:ext cx="1217247" cy="64633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endParaRPr lang="fr-FR" sz="1400" dirty="0">
              <a:solidFill>
                <a:srgbClr val="7030A0"/>
              </a:solidFill>
            </a:endParaRPr>
          </a:p>
          <a:p>
            <a:r>
              <a:rPr lang="fr-FR" sz="1400" dirty="0">
                <a:solidFill>
                  <a:srgbClr val="7030A0"/>
                </a:solidFill>
              </a:rPr>
              <a:t>Réduction des</a:t>
            </a:r>
          </a:p>
          <a:p>
            <a:r>
              <a:rPr lang="fr-FR" sz="1400" dirty="0">
                <a:solidFill>
                  <a:srgbClr val="7030A0"/>
                </a:solidFill>
              </a:rPr>
              <a:t> pathogènes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18C73A4-4A5B-44F5-9D2E-0AD1A41793AC}"/>
              </a:ext>
            </a:extLst>
          </p:cNvPr>
          <p:cNvSpPr txBox="1"/>
          <p:nvPr/>
        </p:nvSpPr>
        <p:spPr>
          <a:xfrm rot="16200000">
            <a:off x="6984257" y="4840560"/>
            <a:ext cx="1018475" cy="64633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Adsorption</a:t>
            </a:r>
          </a:p>
          <a:p>
            <a:r>
              <a:rPr lang="fr-FR" sz="1400" dirty="0">
                <a:solidFill>
                  <a:srgbClr val="7030A0"/>
                </a:solidFill>
              </a:rPr>
              <a:t>Amotosalen</a:t>
            </a:r>
          </a:p>
          <a:p>
            <a:r>
              <a:rPr lang="fr-FR" sz="1400" dirty="0">
                <a:solidFill>
                  <a:srgbClr val="7030A0"/>
                </a:solidFill>
              </a:rPr>
              <a:t>résiduel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6E87C1B-E4EE-4AD6-9EC5-5DE3A5FAD324}"/>
              </a:ext>
            </a:extLst>
          </p:cNvPr>
          <p:cNvSpPr txBox="1"/>
          <p:nvPr/>
        </p:nvSpPr>
        <p:spPr>
          <a:xfrm rot="16200000">
            <a:off x="8207565" y="5150067"/>
            <a:ext cx="701080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Division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D55DF92-3CF5-4336-AB25-BBD06804B374}"/>
              </a:ext>
            </a:extLst>
          </p:cNvPr>
          <p:cNvSpPr txBox="1"/>
          <p:nvPr/>
        </p:nvSpPr>
        <p:spPr>
          <a:xfrm rot="16200000">
            <a:off x="123471" y="5031854"/>
            <a:ext cx="1077786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Prélèvement</a:t>
            </a: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2533960-9609-49C0-86DC-C33E5F4A60A7}"/>
              </a:ext>
            </a:extLst>
          </p:cNvPr>
          <p:cNvGrpSpPr/>
          <p:nvPr/>
        </p:nvGrpSpPr>
        <p:grpSpPr>
          <a:xfrm>
            <a:off x="3565805" y="2083150"/>
            <a:ext cx="494429" cy="1330255"/>
            <a:chOff x="4233495" y="1810879"/>
            <a:chExt cx="494429" cy="1330255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660FB6A4-C726-4230-B919-17448BE23EE3}"/>
                </a:ext>
              </a:extLst>
            </p:cNvPr>
            <p:cNvGrpSpPr/>
            <p:nvPr/>
          </p:nvGrpSpPr>
          <p:grpSpPr>
            <a:xfrm>
              <a:off x="4233495" y="1810879"/>
              <a:ext cx="494429" cy="741645"/>
              <a:chOff x="5446181" y="3834991"/>
              <a:chExt cx="494429" cy="741645"/>
            </a:xfrm>
          </p:grpSpPr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id="{71572719-E65C-4896-99CD-EF5E10F6F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9097" t="17414" r="29097" b="23932"/>
              <a:stretch/>
            </p:blipFill>
            <p:spPr>
              <a:xfrm>
                <a:off x="5446181" y="3834991"/>
                <a:ext cx="494429" cy="741645"/>
              </a:xfrm>
              <a:prstGeom prst="rect">
                <a:avLst/>
              </a:prstGeom>
            </p:spPr>
          </p:pic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A6617BF-5D5D-4A31-B98C-1F9E0DD940AA}"/>
                  </a:ext>
                </a:extLst>
              </p:cNvPr>
              <p:cNvSpPr txBox="1"/>
              <p:nvPr/>
            </p:nvSpPr>
            <p:spPr>
              <a:xfrm rot="16200000">
                <a:off x="5481831" y="4147408"/>
                <a:ext cx="423129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pPr algn="ctr"/>
                <a:r>
                  <a:rPr lang="fr-FR" sz="1100" b="1" dirty="0">
                    <a:solidFill>
                      <a:schemeClr val="accent2"/>
                    </a:solidFill>
                  </a:rPr>
                  <a:t>PAS </a:t>
                </a:r>
              </a:p>
            </p:txBody>
          </p:sp>
        </p:grp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5181A088-5E9D-4181-9508-E6202F4122F5}"/>
                </a:ext>
              </a:extLst>
            </p:cNvPr>
            <p:cNvCxnSpPr/>
            <p:nvPr/>
          </p:nvCxnSpPr>
          <p:spPr>
            <a:xfrm>
              <a:off x="4413243" y="2587206"/>
              <a:ext cx="0" cy="55392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Image 69">
            <a:extLst>
              <a:ext uri="{FF2B5EF4-FFF2-40B4-BE49-F238E27FC236}">
                <a16:creationId xmlns:a16="http://schemas.microsoft.com/office/drawing/2014/main" id="{1D9132D1-BC28-4934-92C1-D2BE18C48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2" t="66459" r="74687" b="23124"/>
          <a:stretch/>
        </p:blipFill>
        <p:spPr>
          <a:xfrm>
            <a:off x="8858179" y="3692767"/>
            <a:ext cx="341036" cy="512284"/>
          </a:xfrm>
          <a:prstGeom prst="rect">
            <a:avLst/>
          </a:prstGeom>
        </p:spPr>
      </p:pic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FB0D565-6ECE-4E5E-AA6E-ECB4199DABAB}"/>
              </a:ext>
            </a:extLst>
          </p:cNvPr>
          <p:cNvCxnSpPr/>
          <p:nvPr/>
        </p:nvCxnSpPr>
        <p:spPr>
          <a:xfrm>
            <a:off x="8346381" y="3370181"/>
            <a:ext cx="504211" cy="54517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DD513574-9AE2-4FC0-9AF3-540DCE5FA9F5}"/>
              </a:ext>
            </a:extLst>
          </p:cNvPr>
          <p:cNvCxnSpPr>
            <a:endCxn id="73" idx="1"/>
          </p:cNvCxnSpPr>
          <p:nvPr/>
        </p:nvCxnSpPr>
        <p:spPr>
          <a:xfrm flipV="1">
            <a:off x="8348019" y="2826463"/>
            <a:ext cx="516281" cy="55581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id="{79965465-5D35-4608-9726-067A5F28A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2" t="66459" r="74687" b="23124"/>
          <a:stretch/>
        </p:blipFill>
        <p:spPr>
          <a:xfrm>
            <a:off x="8864300" y="2570321"/>
            <a:ext cx="341036" cy="512284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356C5A2E-7F92-4D34-969D-728EB6C3F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44" y="3577264"/>
            <a:ext cx="899899" cy="85153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5DBDD228-79FA-4A76-9A5F-9B377F67A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28" y="3498870"/>
            <a:ext cx="899899" cy="851535"/>
          </a:xfrm>
          <a:prstGeom prst="rect">
            <a:avLst/>
          </a:prstGeom>
        </p:spPr>
      </p:pic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36D3E396-71B2-41BF-A801-3D50B40CA4A2}"/>
              </a:ext>
            </a:extLst>
          </p:cNvPr>
          <p:cNvCxnSpPr/>
          <p:nvPr/>
        </p:nvCxnSpPr>
        <p:spPr>
          <a:xfrm>
            <a:off x="9408554" y="4154838"/>
            <a:ext cx="515785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74370363-0F4C-458C-A076-4F16086B7B6D}"/>
              </a:ext>
            </a:extLst>
          </p:cNvPr>
          <p:cNvCxnSpPr/>
          <p:nvPr/>
        </p:nvCxnSpPr>
        <p:spPr>
          <a:xfrm>
            <a:off x="10758691" y="3950800"/>
            <a:ext cx="515785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962B2B1E-74E5-46CA-B76E-312131516C13}"/>
              </a:ext>
            </a:extLst>
          </p:cNvPr>
          <p:cNvCxnSpPr/>
          <p:nvPr/>
        </p:nvCxnSpPr>
        <p:spPr>
          <a:xfrm>
            <a:off x="9395058" y="2861116"/>
            <a:ext cx="515785" cy="34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89685860-16BA-4A6A-9919-408414039123}"/>
              </a:ext>
            </a:extLst>
          </p:cNvPr>
          <p:cNvSpPr txBox="1"/>
          <p:nvPr/>
        </p:nvSpPr>
        <p:spPr>
          <a:xfrm>
            <a:off x="9977535" y="2755220"/>
            <a:ext cx="1377548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</a:rPr>
              <a:t>Swirling</a:t>
            </a:r>
            <a:r>
              <a:rPr lang="fr-FR" sz="1400" dirty="0">
                <a:solidFill>
                  <a:schemeClr val="accent2"/>
                </a:solidFill>
              </a:rPr>
              <a:t> nul à J4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95C301B1-3C49-4A33-86FC-1607D5834432}"/>
              </a:ext>
            </a:extLst>
          </p:cNvPr>
          <p:cNvSpPr txBox="1"/>
          <p:nvPr/>
        </p:nvSpPr>
        <p:spPr>
          <a:xfrm>
            <a:off x="9984729" y="3499419"/>
            <a:ext cx="1448080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 err="1">
                <a:solidFill>
                  <a:schemeClr val="accent2"/>
                </a:solidFill>
              </a:rPr>
              <a:t>Swirling</a:t>
            </a:r>
            <a:r>
              <a:rPr lang="fr-FR" sz="1400" dirty="0">
                <a:solidFill>
                  <a:schemeClr val="accent2"/>
                </a:solidFill>
              </a:rPr>
              <a:t> OK à J3 </a:t>
            </a:r>
          </a:p>
          <a:p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9A513CF-612F-40B2-AA26-3650F1902F6B}"/>
              </a:ext>
            </a:extLst>
          </p:cNvPr>
          <p:cNvSpPr txBox="1"/>
          <p:nvPr/>
        </p:nvSpPr>
        <p:spPr>
          <a:xfrm>
            <a:off x="8714932" y="3133697"/>
            <a:ext cx="56963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122</a:t>
            </a:r>
            <a:r>
              <a:rPr lang="fr-FR" sz="1400" dirty="0">
                <a:solidFill>
                  <a:srgbClr val="00B050"/>
                </a:solidFill>
              </a:rPr>
              <a:t>5</a:t>
            </a:r>
            <a:r>
              <a:rPr lang="fr-FR" sz="14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6A05076-385B-45C1-9A28-0744B5BD4B5A}"/>
              </a:ext>
            </a:extLst>
          </p:cNvPr>
          <p:cNvSpPr txBox="1"/>
          <p:nvPr/>
        </p:nvSpPr>
        <p:spPr>
          <a:xfrm>
            <a:off x="8762913" y="4483350"/>
            <a:ext cx="56963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122</a:t>
            </a:r>
            <a:r>
              <a:rPr lang="fr-FR" sz="1400" dirty="0">
                <a:solidFill>
                  <a:schemeClr val="accent1"/>
                </a:solidFill>
              </a:rPr>
              <a:t>6</a:t>
            </a:r>
            <a:r>
              <a:rPr lang="fr-FR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946985FE-30E8-4F55-8E93-C3BBFCC74E41}"/>
              </a:ext>
            </a:extLst>
          </p:cNvPr>
          <p:cNvCxnSpPr/>
          <p:nvPr/>
        </p:nvCxnSpPr>
        <p:spPr>
          <a:xfrm>
            <a:off x="11727058" y="4320376"/>
            <a:ext cx="0" cy="58883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10DE2B9E-43F4-481F-9780-E9B00140BBCA}"/>
              </a:ext>
            </a:extLst>
          </p:cNvPr>
          <p:cNvSpPr txBox="1"/>
          <p:nvPr/>
        </p:nvSpPr>
        <p:spPr>
          <a:xfrm>
            <a:off x="11415177" y="5001077"/>
            <a:ext cx="58566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IBTT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8761B397-7CE5-4730-A691-04FBA82703D3}"/>
              </a:ext>
            </a:extLst>
          </p:cNvPr>
          <p:cNvCxnSpPr/>
          <p:nvPr/>
        </p:nvCxnSpPr>
        <p:spPr>
          <a:xfrm>
            <a:off x="9624392" y="479065"/>
            <a:ext cx="0" cy="6119054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9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5480" y="1196752"/>
            <a:ext cx="9649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CGR et Plasmas mis en culture : revenus négatifs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Tubes servant à la Qualification Biologique des Dons rapatriés et mis en culture : revenus négatifs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Au cours de la fabrication des MCP,  un incident est survenu rajoutant une étape et une connexion stérile par rapport au processus habituel: la causalité de cette étape supplémentaire a été </a:t>
            </a:r>
            <a:r>
              <a:rPr lang="fr-FR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exclue.</a:t>
            </a: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1 DMU Intercept du même lot revenu positif à </a:t>
            </a:r>
            <a:r>
              <a:rPr lang="fr-FR" sz="2000" i="1" dirty="0">
                <a:solidFill>
                  <a:srgbClr val="002060"/>
                </a:solidFill>
                <a:cs typeface="Calibri" panose="020F0502020204030204" pitchFamily="34" charset="0"/>
              </a:rPr>
              <a:t>Bacillus subtilis 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(autre espèce de </a:t>
            </a:r>
            <a:r>
              <a:rPr lang="fr-FR" sz="2000" i="1" dirty="0">
                <a:solidFill>
                  <a:srgbClr val="002060"/>
                </a:solidFill>
                <a:cs typeface="Calibri" panose="020F0502020204030204" pitchFamily="34" charset="0"/>
              </a:rPr>
              <a:t>Bacillus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 selon Pasteur). Probable contamination par le labo de </a:t>
            </a:r>
            <a:r>
              <a:rPr lang="fr-FR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bactério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 lors de la mise en </a:t>
            </a:r>
            <a:r>
              <a:rPr lang="fr-FR" sz="2000" dirty="0" smtClean="0">
                <a:solidFill>
                  <a:srgbClr val="002060"/>
                </a:solidFill>
                <a:cs typeface="Calibri" panose="020F0502020204030204" pitchFamily="34" charset="0"/>
              </a:rPr>
              <a:t>culture.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872" y="382966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cap="all" dirty="0">
                <a:solidFill>
                  <a:srgbClr val="002060"/>
                </a:solidFill>
              </a:rPr>
              <a:t>Enquête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8A3453-6D7C-42F4-90C1-D9708E94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4" t="66667" r="82305" b="22916"/>
          <a:stretch/>
        </p:blipFill>
        <p:spPr>
          <a:xfrm>
            <a:off x="335360" y="1412776"/>
            <a:ext cx="356678" cy="5357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F39F43-DA29-4395-84D9-88D04C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7" t="66042" r="78412" b="23541"/>
          <a:stretch/>
        </p:blipFill>
        <p:spPr>
          <a:xfrm>
            <a:off x="703099" y="1391344"/>
            <a:ext cx="356678" cy="5357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F2C54E-03DD-46E9-B10F-3B1720F27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" y="1988840"/>
            <a:ext cx="1013272" cy="10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4184" y="1027046"/>
            <a:ext cx="95323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cs typeface="Calibri" panose="020F0502020204030204" pitchFamily="34" charset="0"/>
              </a:rPr>
              <a:t>Piste donneurs :</a:t>
            </a:r>
          </a:p>
          <a:p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Appels des donneurs pour rechercher une infection post-don, habitudes en matière de jardinage ( souche initialement supposée potentiellement utilisée dans des produits de jardinage et dans l’environnement) : aucun symptôme infectieux  retrouvé.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Envoi de prescription pour examens bactériologiques des plis du coude : </a:t>
            </a:r>
            <a:r>
              <a:rPr lang="fr-FR" sz="2000" i="1" dirty="0" err="1">
                <a:solidFill>
                  <a:srgbClr val="002060"/>
                </a:solidFill>
                <a:cs typeface="Calibri" panose="020F0502020204030204" pitchFamily="34" charset="0"/>
              </a:rPr>
              <a:t>Bacilllus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 non retrouvé. 1 seul donneur n’a jamais effectué le prélèvement.</a:t>
            </a:r>
          </a:p>
          <a:p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cs typeface="Calibri" panose="020F0502020204030204" pitchFamily="34" charset="0"/>
              </a:rPr>
              <a:t>Piste prélèvement 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Conditions de réalisation des collectes : pas d’incident notifié.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Prélèvements réalisés sur les mains des IDE : Bacillus non retrouvé.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La Bétadine alcoolique n’est pas sporicide</a:t>
            </a:r>
          </a:p>
          <a:p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cs typeface="Calibri" panose="020F0502020204030204" pitchFamily="34" charset="0"/>
              </a:rPr>
              <a:t>Culture environnement en préparation : </a:t>
            </a:r>
            <a:r>
              <a:rPr lang="fr-FR" sz="2000" i="1" dirty="0">
                <a:solidFill>
                  <a:srgbClr val="002060"/>
                </a:solidFill>
                <a:cs typeface="Calibri" panose="020F0502020204030204" pitchFamily="34" charset="0"/>
              </a:rPr>
              <a:t>Bacillus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 d’une autre espèce retrouvé,  sans lien avec l’incident.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1864" y="18291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cap="all" dirty="0">
                <a:solidFill>
                  <a:srgbClr val="002060"/>
                </a:solidFill>
              </a:rPr>
              <a:t>Enquête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9EDC6A-6B6F-4FFD-B1D8-B84C260CB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0808"/>
            <a:ext cx="810617" cy="8106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67CA3A-879E-4943-8EE9-C056AE76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220" y="1340768"/>
            <a:ext cx="1423045" cy="14230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F47970-AD93-4AB6-9A25-BCCBA5573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0" r="26480"/>
          <a:stretch/>
        </p:blipFill>
        <p:spPr>
          <a:xfrm>
            <a:off x="10801911" y="4293096"/>
            <a:ext cx="451481" cy="95979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397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IBTT Bacillus                         EFS Grand 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1412776"/>
            <a:ext cx="10441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Le </a:t>
            </a:r>
            <a:r>
              <a:rPr lang="fr-FR" sz="2000" i="1" dirty="0">
                <a:solidFill>
                  <a:srgbClr val="002060"/>
                </a:solidFill>
                <a:cs typeface="Calibri" panose="020F0502020204030204" pitchFamily="34" charset="0"/>
              </a:rPr>
              <a:t>Bacillus mobilis 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de la poche de MCP et celui retrouvé chez le patient sont issus de la même souche génétique</a:t>
            </a:r>
            <a:r>
              <a:rPr lang="fr-FR" sz="2000" b="1" dirty="0">
                <a:solidFill>
                  <a:schemeClr val="accent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IBTT d’imputabilité certaine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L’amotosalen + UVA est une technique d’atténuation des pathogènes qui n’est pas complètement efficace sur certains germes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virus nus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bactéries sous forme sporulée.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cs typeface="Calibri" panose="020F0502020204030204" pitchFamily="34" charset="0"/>
              </a:rPr>
              <a:t>Origine de la contamination non retrouvée </a:t>
            </a: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malgré enquête approfondie.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La contamination a eu lieu avant la division terminale, et très probablement avant l’inactivation des pathogènes.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cs typeface="Calibri" panose="020F0502020204030204" pitchFamily="34" charset="0"/>
              </a:rPr>
              <a:t>Mais impossible de déterminer si elle s’est produite lors du don, de la séparation ou du mélange des couches leucoplaquettaires.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0449" y="223322"/>
            <a:ext cx="19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cap="all" dirty="0">
                <a:solidFill>
                  <a:srgbClr val="00206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60246696"/>
      </p:ext>
    </p:extLst>
  </p:cSld>
  <p:clrMapOvr>
    <a:masterClrMapping/>
  </p:clrMapOvr>
</p:sld>
</file>

<file path=ppt/theme/theme1.xml><?xml version="1.0" encoding="utf-8"?>
<a:theme xmlns:a="http://schemas.openxmlformats.org/drawingml/2006/main" name="EFS Light">
  <a:themeElements>
    <a:clrScheme name="EFS_Couleurs">
      <a:dk1>
        <a:sysClr val="windowText" lastClr="000000"/>
      </a:dk1>
      <a:lt1>
        <a:sysClr val="window" lastClr="FFFFFF"/>
      </a:lt1>
      <a:dk2>
        <a:srgbClr val="002F6C"/>
      </a:dk2>
      <a:lt2>
        <a:srgbClr val="ECECED"/>
      </a:lt2>
      <a:accent1>
        <a:srgbClr val="E30015"/>
      </a:accent1>
      <a:accent2>
        <a:srgbClr val="002F6C"/>
      </a:accent2>
      <a:accent3>
        <a:srgbClr val="49BDCF"/>
      </a:accent3>
      <a:accent4>
        <a:srgbClr val="C9934F"/>
      </a:accent4>
      <a:accent5>
        <a:srgbClr val="EAAB00"/>
      </a:accent5>
      <a:accent6>
        <a:srgbClr val="484847"/>
      </a:accent6>
      <a:hlink>
        <a:srgbClr val="E30015"/>
      </a:hlink>
      <a:folHlink>
        <a:srgbClr val="E30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FS Présentation Modèle Light 16x9 v1c.potx" id="{F884CC5B-8BA8-44E7-BB19-8480BFA1B24D}" vid="{7BD1C42F-1659-425D-ADB6-E2DE3DDA417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07b964-6ff2-4105-85e5-71a396f34b3a">ALSA-1025406254-11</_dlc_DocId>
    <_dlc_DocIdUrl xmlns="bc07b964-6ff2-4105-85e5-71a396f34b3a">
      <Url>http://moss/t/hvg/_layouts/15/DocIdRedir.aspx?ID=ALSA-1025406254-11</Url>
      <Description>ALSA-1025406254-11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637FC31B4A14586D69CD879E8C8EF" ma:contentTypeVersion="1" ma:contentTypeDescription="Crée un document." ma:contentTypeScope="" ma:versionID="392eb4d7a4b5188f0cc563dda917506f">
  <xsd:schema xmlns:xsd="http://www.w3.org/2001/XMLSchema" xmlns:xs="http://www.w3.org/2001/XMLSchema" xmlns:p="http://schemas.microsoft.com/office/2006/metadata/properties" xmlns:ns2="bc07b964-6ff2-4105-85e5-71a396f34b3a" targetNamespace="http://schemas.microsoft.com/office/2006/metadata/properties" ma:root="true" ma:fieldsID="f60a5cf22f99f671997ad8850a84adca" ns2:_="">
    <xsd:import namespace="bc07b964-6ff2-4105-85e5-71a396f34b3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b964-6ff2-4105-85e5-71a396f34b3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C5D77DE-6EDF-4E18-A106-56967A3DBE9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c07b964-6ff2-4105-85e5-71a396f34b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599DBA-E079-4FF4-B146-68C1ADFB2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F7B8A-2C6E-4596-AE12-6758745BC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7b964-6ff2-4105-85e5-71a396f34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019282-84BC-4156-8053-C9F68E45B1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EFS_MASQUE_PPT_16X9_BLANC (4)</Template>
  <TotalTime>130</TotalTime>
  <Words>981</Words>
  <Application>Microsoft Office PowerPoint</Application>
  <PresentationFormat>Grand écran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Symbol</vt:lpstr>
      <vt:lpstr>Times New Roman</vt:lpstr>
      <vt:lpstr>Wingdings</vt:lpstr>
      <vt:lpstr>EFS Light</vt:lpstr>
      <vt:lpstr>Incident Bactérien à Bacillus MOBILIS Transmis par Transfusion (IBTT)  : secondaire à transfusion de MCP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EFS GEST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Somme Sophie</dc:creator>
  <cp:lastModifiedBy>Somme Sophie</cp:lastModifiedBy>
  <cp:revision>26</cp:revision>
  <dcterms:created xsi:type="dcterms:W3CDTF">2024-05-17T09:52:37Z</dcterms:created>
  <dcterms:modified xsi:type="dcterms:W3CDTF">2025-03-11T08:22:35Z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0x01010080A637FC31B4A14586D69CD879E8C8EF</vt:lpwstr>
  </property>
  <property fmtid="{D5CDD505-2E9C-101B-9397-08002B2CF9AE}" pid="3" name="_dlc_DocIdItemGuid">
    <vt:lpwstr>3948cc56-dcc7-419e-86df-4df42f430e59</vt:lpwstr>
  </property>
</Properties>
</file>